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3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20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20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заданий КИМ ЕГЭ-2024 по русскому языку в </a:t>
            </a:r>
            <a:r>
              <a:rPr lang="ru-RU" sz="20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школе</a:t>
            </a:r>
            <a:endParaRPr lang="ru-RU" sz="20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7517604237075679"/>
          <c:y val="2.09224995538004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8.0360001972613546E-2"/>
          <c:w val="0.94820266807538789"/>
          <c:h val="0.71620436276363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Школа: средняя доля выполнения заданий КИМ ОГЭ в 2024 году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90</c:v>
                </c:pt>
                <c:pt idx="1">
                  <c:v>60</c:v>
                </c:pt>
                <c:pt idx="2">
                  <c:v>35</c:v>
                </c:pt>
                <c:pt idx="3">
                  <c:v>25</c:v>
                </c:pt>
                <c:pt idx="4">
                  <c:v>50</c:v>
                </c:pt>
                <c:pt idx="5">
                  <c:v>70</c:v>
                </c:pt>
                <c:pt idx="6">
                  <c:v>60</c:v>
                </c:pt>
                <c:pt idx="7">
                  <c:v>45</c:v>
                </c:pt>
                <c:pt idx="8">
                  <c:v>55</c:v>
                </c:pt>
                <c:pt idx="9">
                  <c:v>70</c:v>
                </c:pt>
                <c:pt idx="10">
                  <c:v>35</c:v>
                </c:pt>
                <c:pt idx="11">
                  <c:v>35</c:v>
                </c:pt>
                <c:pt idx="12">
                  <c:v>30</c:v>
                </c:pt>
                <c:pt idx="13">
                  <c:v>40</c:v>
                </c:pt>
                <c:pt idx="14">
                  <c:v>40</c:v>
                </c:pt>
                <c:pt idx="15">
                  <c:v>25</c:v>
                </c:pt>
                <c:pt idx="16">
                  <c:v>70</c:v>
                </c:pt>
                <c:pt idx="17">
                  <c:v>45</c:v>
                </c:pt>
                <c:pt idx="18">
                  <c:v>65</c:v>
                </c:pt>
                <c:pt idx="19">
                  <c:v>35</c:v>
                </c:pt>
                <c:pt idx="20">
                  <c:v>45</c:v>
                </c:pt>
                <c:pt idx="21">
                  <c:v>70</c:v>
                </c:pt>
                <c:pt idx="22">
                  <c:v>65</c:v>
                </c:pt>
                <c:pt idx="23">
                  <c:v>70</c:v>
                </c:pt>
                <c:pt idx="24">
                  <c:v>75</c:v>
                </c:pt>
                <c:pt idx="25">
                  <c:v>66.67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992128"/>
        <c:axId val="199690392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Североуральский ГО: средняя доля выполнения задания в 2024 году</c:v>
                </c:pt>
              </c:strCache>
            </c:strRef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Лист1!$C$2:$C$27</c:f>
              <c:numCache>
                <c:formatCode>General</c:formatCode>
                <c:ptCount val="26"/>
                <c:pt idx="0">
                  <c:v>92.9</c:v>
                </c:pt>
                <c:pt idx="1">
                  <c:v>74.19</c:v>
                </c:pt>
                <c:pt idx="2">
                  <c:v>36.130000000000003</c:v>
                </c:pt>
                <c:pt idx="3">
                  <c:v>55.48</c:v>
                </c:pt>
                <c:pt idx="4">
                  <c:v>65.16</c:v>
                </c:pt>
                <c:pt idx="5">
                  <c:v>83.22</c:v>
                </c:pt>
                <c:pt idx="6">
                  <c:v>64.52</c:v>
                </c:pt>
                <c:pt idx="7">
                  <c:v>66.13</c:v>
                </c:pt>
                <c:pt idx="8">
                  <c:v>70.97</c:v>
                </c:pt>
                <c:pt idx="9">
                  <c:v>61.94</c:v>
                </c:pt>
                <c:pt idx="10">
                  <c:v>43.23</c:v>
                </c:pt>
                <c:pt idx="11">
                  <c:v>45.16</c:v>
                </c:pt>
                <c:pt idx="12">
                  <c:v>64.52</c:v>
                </c:pt>
                <c:pt idx="13">
                  <c:v>36.770000000000003</c:v>
                </c:pt>
                <c:pt idx="14">
                  <c:v>54.19</c:v>
                </c:pt>
                <c:pt idx="15">
                  <c:v>43.87</c:v>
                </c:pt>
                <c:pt idx="16">
                  <c:v>82.58</c:v>
                </c:pt>
                <c:pt idx="17">
                  <c:v>61.94</c:v>
                </c:pt>
                <c:pt idx="18">
                  <c:v>76.77</c:v>
                </c:pt>
                <c:pt idx="19">
                  <c:v>49.68</c:v>
                </c:pt>
                <c:pt idx="20">
                  <c:v>54.84</c:v>
                </c:pt>
                <c:pt idx="21">
                  <c:v>80.64</c:v>
                </c:pt>
                <c:pt idx="22">
                  <c:v>58.06</c:v>
                </c:pt>
                <c:pt idx="23">
                  <c:v>80</c:v>
                </c:pt>
                <c:pt idx="24">
                  <c:v>81.94</c:v>
                </c:pt>
                <c:pt idx="25">
                  <c:v>76.989999999999995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Свердловская область: средняя доля выполнения заданий в 2024 году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Лист1!$D$2:$D$27</c:f>
              <c:numCache>
                <c:formatCode>General</c:formatCode>
                <c:ptCount val="26"/>
                <c:pt idx="0">
                  <c:v>90.96</c:v>
                </c:pt>
                <c:pt idx="1">
                  <c:v>76.72</c:v>
                </c:pt>
                <c:pt idx="2">
                  <c:v>37.65</c:v>
                </c:pt>
                <c:pt idx="3">
                  <c:v>49.37</c:v>
                </c:pt>
                <c:pt idx="4">
                  <c:v>72.47</c:v>
                </c:pt>
                <c:pt idx="5">
                  <c:v>84.97</c:v>
                </c:pt>
                <c:pt idx="6">
                  <c:v>57.7</c:v>
                </c:pt>
                <c:pt idx="7">
                  <c:v>66.819999999999993</c:v>
                </c:pt>
                <c:pt idx="8">
                  <c:v>66.790000000000006</c:v>
                </c:pt>
                <c:pt idx="9">
                  <c:v>56.63</c:v>
                </c:pt>
                <c:pt idx="10">
                  <c:v>46.13</c:v>
                </c:pt>
                <c:pt idx="11">
                  <c:v>45.33</c:v>
                </c:pt>
                <c:pt idx="12">
                  <c:v>62.76</c:v>
                </c:pt>
                <c:pt idx="13">
                  <c:v>37.270000000000003</c:v>
                </c:pt>
                <c:pt idx="14">
                  <c:v>49.81</c:v>
                </c:pt>
                <c:pt idx="15">
                  <c:v>46.23</c:v>
                </c:pt>
                <c:pt idx="16">
                  <c:v>80.989999999999995</c:v>
                </c:pt>
                <c:pt idx="17">
                  <c:v>60.38</c:v>
                </c:pt>
                <c:pt idx="18">
                  <c:v>73.09</c:v>
                </c:pt>
                <c:pt idx="19">
                  <c:v>54.15</c:v>
                </c:pt>
                <c:pt idx="20">
                  <c:v>54.23</c:v>
                </c:pt>
                <c:pt idx="21">
                  <c:v>83.72</c:v>
                </c:pt>
                <c:pt idx="22">
                  <c:v>59.62</c:v>
                </c:pt>
                <c:pt idx="23">
                  <c:v>78.400000000000006</c:v>
                </c:pt>
                <c:pt idx="24">
                  <c:v>78.760000000000005</c:v>
                </c:pt>
                <c:pt idx="25">
                  <c:v>76.400000000000006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92128"/>
        <c:axId val="199690392"/>
      </c:lineChart>
      <c:catAx>
        <c:axId val="5999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99690392"/>
        <c:crosses val="autoZero"/>
        <c:auto val="1"/>
        <c:lblAlgn val="ctr"/>
        <c:lblOffset val="100"/>
        <c:noMultiLvlLbl val="0"/>
      </c:catAx>
      <c:valAx>
        <c:axId val="199690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5999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00B05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5912070751072611"/>
          <c:w val="0.98954334010351808"/>
          <c:h val="0.127582370051405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Плотность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распределения первичных баллов по русскому языку ВПР-2023, 8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класс, ОГЭ-2024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5197206357198537"/>
          <c:y val="2.2964509394572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8.0360001972613546E-2"/>
          <c:w val="0.94820266807538789"/>
          <c:h val="0.71620436276363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доля распределения первичных баллов ВПР-2023, 8 класс, русский язык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8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9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0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1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-3.8939967550027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</c:numCache>
            </c:numRef>
          </c:cat>
          <c:val>
            <c:numRef>
              <c:f>Лист1!$B$2:$B$53</c:f>
              <c:numCache>
                <c:formatCode>General</c:formatCode>
                <c:ptCount val="52"/>
                <c:pt idx="0">
                  <c:v>0</c:v>
                </c:pt>
                <c:pt idx="1">
                  <c:v>0.42</c:v>
                </c:pt>
                <c:pt idx="2">
                  <c:v>0</c:v>
                </c:pt>
                <c:pt idx="3">
                  <c:v>0.84</c:v>
                </c:pt>
                <c:pt idx="4">
                  <c:v>1.27</c:v>
                </c:pt>
                <c:pt idx="5">
                  <c:v>1.69</c:v>
                </c:pt>
                <c:pt idx="6">
                  <c:v>0.84</c:v>
                </c:pt>
                <c:pt idx="7">
                  <c:v>2.11</c:v>
                </c:pt>
                <c:pt idx="8">
                  <c:v>0.84</c:v>
                </c:pt>
                <c:pt idx="9">
                  <c:v>1.69</c:v>
                </c:pt>
                <c:pt idx="10">
                  <c:v>2.5299999999999998</c:v>
                </c:pt>
                <c:pt idx="11">
                  <c:v>2.5299999999999998</c:v>
                </c:pt>
                <c:pt idx="12">
                  <c:v>1.27</c:v>
                </c:pt>
                <c:pt idx="13">
                  <c:v>3.8</c:v>
                </c:pt>
                <c:pt idx="14">
                  <c:v>2.5299999999999998</c:v>
                </c:pt>
                <c:pt idx="15">
                  <c:v>2.11</c:v>
                </c:pt>
                <c:pt idx="16">
                  <c:v>1.69</c:v>
                </c:pt>
                <c:pt idx="17">
                  <c:v>4.6399999999999997</c:v>
                </c:pt>
                <c:pt idx="18">
                  <c:v>3.8</c:v>
                </c:pt>
                <c:pt idx="19">
                  <c:v>3.38</c:v>
                </c:pt>
                <c:pt idx="20">
                  <c:v>4.22</c:v>
                </c:pt>
                <c:pt idx="21">
                  <c:v>0.84</c:v>
                </c:pt>
                <c:pt idx="22">
                  <c:v>1.69</c:v>
                </c:pt>
                <c:pt idx="23">
                  <c:v>2.95</c:v>
                </c:pt>
                <c:pt idx="24">
                  <c:v>2.11</c:v>
                </c:pt>
                <c:pt idx="25">
                  <c:v>2.11</c:v>
                </c:pt>
                <c:pt idx="26">
                  <c:v>11.81</c:v>
                </c:pt>
                <c:pt idx="27">
                  <c:v>5.0599999999999996</c:v>
                </c:pt>
                <c:pt idx="28">
                  <c:v>2.95</c:v>
                </c:pt>
                <c:pt idx="29">
                  <c:v>1.69</c:v>
                </c:pt>
                <c:pt idx="30">
                  <c:v>1.27</c:v>
                </c:pt>
                <c:pt idx="31">
                  <c:v>2.11</c:v>
                </c:pt>
                <c:pt idx="32">
                  <c:v>2.5299999999999998</c:v>
                </c:pt>
                <c:pt idx="33">
                  <c:v>3.38</c:v>
                </c:pt>
                <c:pt idx="34">
                  <c:v>1.27</c:v>
                </c:pt>
                <c:pt idx="35">
                  <c:v>1.69</c:v>
                </c:pt>
                <c:pt idx="36">
                  <c:v>0.42</c:v>
                </c:pt>
                <c:pt idx="37">
                  <c:v>1.69</c:v>
                </c:pt>
                <c:pt idx="38">
                  <c:v>1.27</c:v>
                </c:pt>
                <c:pt idx="39">
                  <c:v>0.84</c:v>
                </c:pt>
                <c:pt idx="40">
                  <c:v>1.69</c:v>
                </c:pt>
                <c:pt idx="41">
                  <c:v>2.11</c:v>
                </c:pt>
                <c:pt idx="42">
                  <c:v>2.95</c:v>
                </c:pt>
                <c:pt idx="43">
                  <c:v>0.84</c:v>
                </c:pt>
                <c:pt idx="44">
                  <c:v>1.27</c:v>
                </c:pt>
                <c:pt idx="45">
                  <c:v>0.84</c:v>
                </c:pt>
                <c:pt idx="46">
                  <c:v>0</c:v>
                </c:pt>
                <c:pt idx="47">
                  <c:v>0.42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4966408"/>
        <c:axId val="28496680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доля распределения первичных баллов ВПР-2023, 8 класс, русский язык</c:v>
                </c:pt>
              </c:strCache>
            </c:strRef>
          </c:tx>
          <c:spPr>
            <a:ln w="38100" cap="rnd">
              <a:solidFill>
                <a:srgbClr val="3333C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38100">
                <a:solidFill>
                  <a:srgbClr val="3333CC"/>
                </a:solidFill>
              </a:ln>
              <a:effectLst/>
            </c:spPr>
          </c:marker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</c:numCache>
            </c:numRef>
          </c:cat>
          <c:val>
            <c:numRef>
              <c:f>Лист1!$C$2:$C$53</c:f>
              <c:numCache>
                <c:formatCode>General</c:formatCode>
                <c:ptCount val="52"/>
                <c:pt idx="0">
                  <c:v>0.1</c:v>
                </c:pt>
                <c:pt idx="1">
                  <c:v>0.1</c:v>
                </c:pt>
                <c:pt idx="2">
                  <c:v>0.4</c:v>
                </c:pt>
                <c:pt idx="3">
                  <c:v>0.5</c:v>
                </c:pt>
                <c:pt idx="4">
                  <c:v>0.7</c:v>
                </c:pt>
                <c:pt idx="5">
                  <c:v>1</c:v>
                </c:pt>
                <c:pt idx="6">
                  <c:v>1.2</c:v>
                </c:pt>
                <c:pt idx="7">
                  <c:v>1.5</c:v>
                </c:pt>
                <c:pt idx="8">
                  <c:v>1.7</c:v>
                </c:pt>
                <c:pt idx="9">
                  <c:v>2.1</c:v>
                </c:pt>
                <c:pt idx="10">
                  <c:v>1.9</c:v>
                </c:pt>
                <c:pt idx="11">
                  <c:v>2.1</c:v>
                </c:pt>
                <c:pt idx="12">
                  <c:v>2.2999999999999998</c:v>
                </c:pt>
                <c:pt idx="13">
                  <c:v>2.4</c:v>
                </c:pt>
                <c:pt idx="14">
                  <c:v>2.4</c:v>
                </c:pt>
                <c:pt idx="15">
                  <c:v>2.4</c:v>
                </c:pt>
                <c:pt idx="16">
                  <c:v>2.1</c:v>
                </c:pt>
                <c:pt idx="17">
                  <c:v>2.1</c:v>
                </c:pt>
                <c:pt idx="18">
                  <c:v>2</c:v>
                </c:pt>
                <c:pt idx="19">
                  <c:v>2.1</c:v>
                </c:pt>
                <c:pt idx="20">
                  <c:v>1.8</c:v>
                </c:pt>
                <c:pt idx="21">
                  <c:v>1.7</c:v>
                </c:pt>
                <c:pt idx="22">
                  <c:v>1.6</c:v>
                </c:pt>
                <c:pt idx="23">
                  <c:v>1.5</c:v>
                </c:pt>
                <c:pt idx="24">
                  <c:v>1.3</c:v>
                </c:pt>
                <c:pt idx="25">
                  <c:v>1.2</c:v>
                </c:pt>
                <c:pt idx="26">
                  <c:v>8.6999999999999993</c:v>
                </c:pt>
                <c:pt idx="27">
                  <c:v>5.8</c:v>
                </c:pt>
                <c:pt idx="28">
                  <c:v>4.5999999999999996</c:v>
                </c:pt>
                <c:pt idx="29">
                  <c:v>3.9</c:v>
                </c:pt>
                <c:pt idx="30">
                  <c:v>3</c:v>
                </c:pt>
                <c:pt idx="31">
                  <c:v>2.4</c:v>
                </c:pt>
                <c:pt idx="32">
                  <c:v>3.4</c:v>
                </c:pt>
                <c:pt idx="33">
                  <c:v>2.8</c:v>
                </c:pt>
                <c:pt idx="34">
                  <c:v>2.5</c:v>
                </c:pt>
                <c:pt idx="35">
                  <c:v>2.5</c:v>
                </c:pt>
                <c:pt idx="36">
                  <c:v>2.2999999999999998</c:v>
                </c:pt>
                <c:pt idx="37">
                  <c:v>2</c:v>
                </c:pt>
                <c:pt idx="38">
                  <c:v>1.9</c:v>
                </c:pt>
                <c:pt idx="39">
                  <c:v>1.9</c:v>
                </c:pt>
                <c:pt idx="40">
                  <c:v>1.7</c:v>
                </c:pt>
                <c:pt idx="41">
                  <c:v>1.4</c:v>
                </c:pt>
                <c:pt idx="42">
                  <c:v>1.5</c:v>
                </c:pt>
                <c:pt idx="43">
                  <c:v>1.3</c:v>
                </c:pt>
                <c:pt idx="44">
                  <c:v>1.1000000000000001</c:v>
                </c:pt>
                <c:pt idx="45">
                  <c:v>1.5</c:v>
                </c:pt>
                <c:pt idx="46">
                  <c:v>1.2</c:v>
                </c:pt>
                <c:pt idx="47">
                  <c:v>0.9</c:v>
                </c:pt>
                <c:pt idx="48">
                  <c:v>0.7</c:v>
                </c:pt>
                <c:pt idx="49">
                  <c:v>0.4</c:v>
                </c:pt>
                <c:pt idx="50">
                  <c:v>0.3</c:v>
                </c:pt>
                <c:pt idx="51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4966408"/>
        <c:axId val="284966800"/>
      </c:lineChart>
      <c:catAx>
        <c:axId val="284966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966800"/>
        <c:crosses val="autoZero"/>
        <c:auto val="1"/>
        <c:lblAlgn val="ctr"/>
        <c:lblOffset val="100"/>
        <c:noMultiLvlLbl val="0"/>
      </c:catAx>
      <c:valAx>
        <c:axId val="28496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966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3333CC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6777411071317545"/>
          <c:w val="0.98954334010351808"/>
          <c:h val="0.10965654982689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1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заданий КИМ ВПР-2024 по русскому языку, 8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класс. ГИА-2025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20045532374364231"/>
          <c:y val="2.5052192066805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6420735441221918E-2"/>
          <c:y val="7.618463662814591E-2"/>
          <c:w val="0.94890995206874118"/>
          <c:h val="0.7308179770848058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средняя доля выполнения заданий КИМ ВПР-2024, 8 класс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57150">
                <a:solidFill>
                  <a:srgbClr val="7030A0"/>
                </a:solidFill>
              </a:ln>
              <a:effectLst/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0645980888371394E-2"/>
                  <c:y val="-7.8543882432232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8.0262030405473374E-4"/>
                  <c:y val="2.0088767609685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Лист1!$A$2:$A$28</c:f>
              <c:strCache>
                <c:ptCount val="27"/>
                <c:pt idx="0">
                  <c:v>1.К1</c:v>
                </c:pt>
                <c:pt idx="1">
                  <c:v>1.К2</c:v>
                </c:pt>
                <c:pt idx="2">
                  <c:v>1.К3</c:v>
                </c:pt>
                <c:pt idx="3">
                  <c:v>2.К1</c:v>
                </c:pt>
                <c:pt idx="4">
                  <c:v>2.К2</c:v>
                </c:pt>
                <c:pt idx="5">
                  <c:v>2.К3</c:v>
                </c:pt>
                <c:pt idx="6">
                  <c:v>3.Ч1</c:v>
                </c:pt>
                <c:pt idx="7">
                  <c:v>3.Ч2</c:v>
                </c:pt>
                <c:pt idx="8">
                  <c:v>4.Ч1</c:v>
                </c:pt>
                <c:pt idx="9">
                  <c:v>4.Ч2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10.</c:v>
                </c:pt>
                <c:pt idx="16">
                  <c:v>11.Ч1</c:v>
                </c:pt>
                <c:pt idx="17">
                  <c:v>11.Ч2</c:v>
                </c:pt>
                <c:pt idx="18">
                  <c:v>12</c:v>
                </c:pt>
                <c:pt idx="19">
                  <c:v>13</c:v>
                </c:pt>
                <c:pt idx="20">
                  <c:v>14.Ч1</c:v>
                </c:pt>
                <c:pt idx="21">
                  <c:v>14.Ч2</c:v>
                </c:pt>
                <c:pt idx="22">
                  <c:v>15.Ч1</c:v>
                </c:pt>
                <c:pt idx="23">
                  <c:v>15.Ч2</c:v>
                </c:pt>
                <c:pt idx="24">
                  <c:v>16.Ч1</c:v>
                </c:pt>
                <c:pt idx="25">
                  <c:v>16.Ч2</c:v>
                </c:pt>
                <c:pt idx="26">
                  <c:v>17</c:v>
                </c:pt>
              </c:strCache>
            </c:strRef>
          </c:cat>
          <c:val>
            <c:numRef>
              <c:f>Лист1!$B$2:$B$28</c:f>
              <c:numCache>
                <c:formatCode>General</c:formatCode>
                <c:ptCount val="27"/>
                <c:pt idx="0">
                  <c:v>43.43</c:v>
                </c:pt>
                <c:pt idx="1">
                  <c:v>18.2</c:v>
                </c:pt>
                <c:pt idx="2">
                  <c:v>97.53</c:v>
                </c:pt>
                <c:pt idx="3">
                  <c:v>72.209999999999994</c:v>
                </c:pt>
                <c:pt idx="4">
                  <c:v>41.57</c:v>
                </c:pt>
                <c:pt idx="5">
                  <c:v>29.74</c:v>
                </c:pt>
                <c:pt idx="6">
                  <c:v>64.489999999999995</c:v>
                </c:pt>
                <c:pt idx="7">
                  <c:v>25.02</c:v>
                </c:pt>
                <c:pt idx="8">
                  <c:v>59.78</c:v>
                </c:pt>
                <c:pt idx="9">
                  <c:v>17.899999999999999</c:v>
                </c:pt>
                <c:pt idx="10">
                  <c:v>56.97</c:v>
                </c:pt>
                <c:pt idx="11">
                  <c:v>42.36</c:v>
                </c:pt>
                <c:pt idx="12">
                  <c:v>39.21</c:v>
                </c:pt>
                <c:pt idx="13">
                  <c:v>46.52</c:v>
                </c:pt>
                <c:pt idx="14">
                  <c:v>59.55</c:v>
                </c:pt>
                <c:pt idx="15">
                  <c:v>75.06</c:v>
                </c:pt>
                <c:pt idx="16">
                  <c:v>56.29</c:v>
                </c:pt>
                <c:pt idx="17">
                  <c:v>40.67</c:v>
                </c:pt>
                <c:pt idx="18">
                  <c:v>61.35</c:v>
                </c:pt>
                <c:pt idx="19">
                  <c:v>50.79</c:v>
                </c:pt>
                <c:pt idx="20">
                  <c:v>67.64</c:v>
                </c:pt>
                <c:pt idx="21">
                  <c:v>53.03</c:v>
                </c:pt>
                <c:pt idx="22">
                  <c:v>65.39</c:v>
                </c:pt>
                <c:pt idx="23">
                  <c:v>29.78</c:v>
                </c:pt>
                <c:pt idx="24">
                  <c:v>66.52</c:v>
                </c:pt>
                <c:pt idx="25">
                  <c:v>43.37</c:v>
                </c:pt>
                <c:pt idx="26">
                  <c:v>81.12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средняя доля выполнения заданий КИМ ВПР-2024, 8 класс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Лист1!$A$2:$A$28</c:f>
              <c:strCache>
                <c:ptCount val="27"/>
                <c:pt idx="0">
                  <c:v>1.К1</c:v>
                </c:pt>
                <c:pt idx="1">
                  <c:v>1.К2</c:v>
                </c:pt>
                <c:pt idx="2">
                  <c:v>1.К3</c:v>
                </c:pt>
                <c:pt idx="3">
                  <c:v>2.К1</c:v>
                </c:pt>
                <c:pt idx="4">
                  <c:v>2.К2</c:v>
                </c:pt>
                <c:pt idx="5">
                  <c:v>2.К3</c:v>
                </c:pt>
                <c:pt idx="6">
                  <c:v>3.Ч1</c:v>
                </c:pt>
                <c:pt idx="7">
                  <c:v>3.Ч2</c:v>
                </c:pt>
                <c:pt idx="8">
                  <c:v>4.Ч1</c:v>
                </c:pt>
                <c:pt idx="9">
                  <c:v>4.Ч2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10.</c:v>
                </c:pt>
                <c:pt idx="16">
                  <c:v>11.Ч1</c:v>
                </c:pt>
                <c:pt idx="17">
                  <c:v>11.Ч2</c:v>
                </c:pt>
                <c:pt idx="18">
                  <c:v>12</c:v>
                </c:pt>
                <c:pt idx="19">
                  <c:v>13</c:v>
                </c:pt>
                <c:pt idx="20">
                  <c:v>14.Ч1</c:v>
                </c:pt>
                <c:pt idx="21">
                  <c:v>14.Ч2</c:v>
                </c:pt>
                <c:pt idx="22">
                  <c:v>15.Ч1</c:v>
                </c:pt>
                <c:pt idx="23">
                  <c:v>15.Ч2</c:v>
                </c:pt>
                <c:pt idx="24">
                  <c:v>16.Ч1</c:v>
                </c:pt>
                <c:pt idx="25">
                  <c:v>16.Ч2</c:v>
                </c:pt>
                <c:pt idx="26">
                  <c:v>17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  <c:pt idx="0">
                  <c:v>55.16</c:v>
                </c:pt>
                <c:pt idx="1">
                  <c:v>32.71</c:v>
                </c:pt>
                <c:pt idx="2">
                  <c:v>93.94</c:v>
                </c:pt>
                <c:pt idx="3">
                  <c:v>77.52</c:v>
                </c:pt>
                <c:pt idx="4">
                  <c:v>49.87</c:v>
                </c:pt>
                <c:pt idx="5">
                  <c:v>38.94</c:v>
                </c:pt>
                <c:pt idx="6">
                  <c:v>66.86</c:v>
                </c:pt>
                <c:pt idx="7">
                  <c:v>31.42</c:v>
                </c:pt>
                <c:pt idx="8">
                  <c:v>59.49</c:v>
                </c:pt>
                <c:pt idx="9">
                  <c:v>21.88</c:v>
                </c:pt>
                <c:pt idx="10">
                  <c:v>64.260000000000005</c:v>
                </c:pt>
                <c:pt idx="11">
                  <c:v>51.68</c:v>
                </c:pt>
                <c:pt idx="12">
                  <c:v>53.32</c:v>
                </c:pt>
                <c:pt idx="13">
                  <c:v>53.32</c:v>
                </c:pt>
                <c:pt idx="14">
                  <c:v>60.17</c:v>
                </c:pt>
                <c:pt idx="15">
                  <c:v>76.61</c:v>
                </c:pt>
                <c:pt idx="16">
                  <c:v>58.71</c:v>
                </c:pt>
                <c:pt idx="17">
                  <c:v>44.96</c:v>
                </c:pt>
                <c:pt idx="18">
                  <c:v>61.31</c:v>
                </c:pt>
                <c:pt idx="19">
                  <c:v>50.98</c:v>
                </c:pt>
                <c:pt idx="20">
                  <c:v>65.8</c:v>
                </c:pt>
                <c:pt idx="21">
                  <c:v>53.06</c:v>
                </c:pt>
                <c:pt idx="22">
                  <c:v>69.430000000000007</c:v>
                </c:pt>
                <c:pt idx="23">
                  <c:v>36.57</c:v>
                </c:pt>
                <c:pt idx="24">
                  <c:v>68.83</c:v>
                </c:pt>
                <c:pt idx="25">
                  <c:v>43.85</c:v>
                </c:pt>
                <c:pt idx="26">
                  <c:v>83.17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Лист1!$A$2:$A$28</c:f>
              <c:strCache>
                <c:ptCount val="27"/>
                <c:pt idx="0">
                  <c:v>1.К1</c:v>
                </c:pt>
                <c:pt idx="1">
                  <c:v>1.К2</c:v>
                </c:pt>
                <c:pt idx="2">
                  <c:v>1.К3</c:v>
                </c:pt>
                <c:pt idx="3">
                  <c:v>2.К1</c:v>
                </c:pt>
                <c:pt idx="4">
                  <c:v>2.К2</c:v>
                </c:pt>
                <c:pt idx="5">
                  <c:v>2.К3</c:v>
                </c:pt>
                <c:pt idx="6">
                  <c:v>3.Ч1</c:v>
                </c:pt>
                <c:pt idx="7">
                  <c:v>3.Ч2</c:v>
                </c:pt>
                <c:pt idx="8">
                  <c:v>4.Ч1</c:v>
                </c:pt>
                <c:pt idx="9">
                  <c:v>4.Ч2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10.</c:v>
                </c:pt>
                <c:pt idx="16">
                  <c:v>11.Ч1</c:v>
                </c:pt>
                <c:pt idx="17">
                  <c:v>11.Ч2</c:v>
                </c:pt>
                <c:pt idx="18">
                  <c:v>12</c:v>
                </c:pt>
                <c:pt idx="19">
                  <c:v>13</c:v>
                </c:pt>
                <c:pt idx="20">
                  <c:v>14.Ч1</c:v>
                </c:pt>
                <c:pt idx="21">
                  <c:v>14.Ч2</c:v>
                </c:pt>
                <c:pt idx="22">
                  <c:v>15.Ч1</c:v>
                </c:pt>
                <c:pt idx="23">
                  <c:v>15.Ч2</c:v>
                </c:pt>
                <c:pt idx="24">
                  <c:v>16.Ч1</c:v>
                </c:pt>
                <c:pt idx="25">
                  <c:v>16.Ч2</c:v>
                </c:pt>
                <c:pt idx="26">
                  <c:v>17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4967584"/>
        <c:axId val="285109848"/>
      </c:lineChart>
      <c:catAx>
        <c:axId val="28496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5109848"/>
        <c:crosses val="autoZero"/>
        <c:auto val="1"/>
        <c:lblAlgn val="ctr"/>
        <c:lblOffset val="100"/>
        <c:noMultiLvlLbl val="0"/>
      </c:catAx>
      <c:valAx>
        <c:axId val="285109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96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3.9179715652230889E-3"/>
          <c:y val="0.90713740897210393"/>
          <c:w val="0.98954334010351808"/>
          <c:h val="8.18358456758667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Плотность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распределения первичных баллов по русскому языку ВПР-2024, 8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класс. ГИА-2025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5197206357198537"/>
          <c:y val="2.2964509394572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8.0360001972613546E-2"/>
          <c:w val="0.94820266807538789"/>
          <c:h val="0.73351094228418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доля распределения первичных баллов ВПР-2024, 8 класс, русский язык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8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9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0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1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1.3103583830177553E-3"/>
                  <c:y val="-4.54299621416982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-3.8939967550027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8"/>
              <c:layout>
                <c:manualLayout>
                  <c:x val="0"/>
                  <c:y val="-4.1103299080584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</c:numCache>
            </c:numRef>
          </c:cat>
          <c:val>
            <c:numRef>
              <c:f>Лист1!$B$2:$B$53</c:f>
              <c:numCache>
                <c:formatCode>General</c:formatCode>
                <c:ptCount val="52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0.7</c:v>
                </c:pt>
                <c:pt idx="4">
                  <c:v>0.2</c:v>
                </c:pt>
                <c:pt idx="5">
                  <c:v>1.1000000000000001</c:v>
                </c:pt>
                <c:pt idx="6">
                  <c:v>1.3</c:v>
                </c:pt>
                <c:pt idx="7">
                  <c:v>0.7</c:v>
                </c:pt>
                <c:pt idx="8">
                  <c:v>2.5</c:v>
                </c:pt>
                <c:pt idx="9">
                  <c:v>4</c:v>
                </c:pt>
                <c:pt idx="10">
                  <c:v>2.7</c:v>
                </c:pt>
                <c:pt idx="11">
                  <c:v>3.1</c:v>
                </c:pt>
                <c:pt idx="12">
                  <c:v>4.5</c:v>
                </c:pt>
                <c:pt idx="13">
                  <c:v>3.4</c:v>
                </c:pt>
                <c:pt idx="14">
                  <c:v>1.8</c:v>
                </c:pt>
                <c:pt idx="15">
                  <c:v>2.7</c:v>
                </c:pt>
                <c:pt idx="16">
                  <c:v>2.5</c:v>
                </c:pt>
                <c:pt idx="17">
                  <c:v>2.5</c:v>
                </c:pt>
                <c:pt idx="18">
                  <c:v>1.3</c:v>
                </c:pt>
                <c:pt idx="19">
                  <c:v>1.1000000000000001</c:v>
                </c:pt>
                <c:pt idx="20">
                  <c:v>2.5</c:v>
                </c:pt>
                <c:pt idx="21">
                  <c:v>1.3</c:v>
                </c:pt>
                <c:pt idx="22">
                  <c:v>0.7</c:v>
                </c:pt>
                <c:pt idx="23">
                  <c:v>0.9</c:v>
                </c:pt>
                <c:pt idx="24">
                  <c:v>1.3</c:v>
                </c:pt>
                <c:pt idx="25">
                  <c:v>3.4</c:v>
                </c:pt>
                <c:pt idx="26">
                  <c:v>11.9</c:v>
                </c:pt>
                <c:pt idx="27">
                  <c:v>5.4</c:v>
                </c:pt>
                <c:pt idx="28">
                  <c:v>4</c:v>
                </c:pt>
                <c:pt idx="29">
                  <c:v>2.5</c:v>
                </c:pt>
                <c:pt idx="30">
                  <c:v>1.8</c:v>
                </c:pt>
                <c:pt idx="31">
                  <c:v>0</c:v>
                </c:pt>
                <c:pt idx="32">
                  <c:v>4</c:v>
                </c:pt>
                <c:pt idx="33">
                  <c:v>3.6</c:v>
                </c:pt>
                <c:pt idx="34">
                  <c:v>1.6</c:v>
                </c:pt>
                <c:pt idx="35">
                  <c:v>2.5</c:v>
                </c:pt>
                <c:pt idx="36">
                  <c:v>1.8</c:v>
                </c:pt>
                <c:pt idx="37">
                  <c:v>1.6</c:v>
                </c:pt>
                <c:pt idx="38">
                  <c:v>2.2000000000000002</c:v>
                </c:pt>
                <c:pt idx="39">
                  <c:v>0.7</c:v>
                </c:pt>
                <c:pt idx="40">
                  <c:v>0.9</c:v>
                </c:pt>
                <c:pt idx="41">
                  <c:v>2</c:v>
                </c:pt>
                <c:pt idx="42">
                  <c:v>0.9</c:v>
                </c:pt>
                <c:pt idx="43">
                  <c:v>0.7</c:v>
                </c:pt>
                <c:pt idx="44">
                  <c:v>0.2</c:v>
                </c:pt>
                <c:pt idx="45">
                  <c:v>1.6</c:v>
                </c:pt>
                <c:pt idx="46">
                  <c:v>0.2</c:v>
                </c:pt>
                <c:pt idx="47">
                  <c:v>0.9</c:v>
                </c:pt>
                <c:pt idx="48">
                  <c:v>0.9</c:v>
                </c:pt>
                <c:pt idx="49">
                  <c:v>0.7</c:v>
                </c:pt>
                <c:pt idx="50">
                  <c:v>0.4</c:v>
                </c:pt>
                <c:pt idx="5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5110632"/>
        <c:axId val="28511102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доля распределения первичных баллов ВПР-2024, 8 класс, русский язык</c:v>
                </c:pt>
              </c:strCache>
            </c:strRef>
          </c:tx>
          <c:spPr>
            <a:ln w="38100" cap="rnd">
              <a:solidFill>
                <a:srgbClr val="3333C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38100">
                <a:solidFill>
                  <a:srgbClr val="3333CC"/>
                </a:solidFill>
              </a:ln>
              <a:effectLst/>
            </c:spPr>
          </c:marker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</c:numCache>
            </c:numRef>
          </c:cat>
          <c:val>
            <c:numRef>
              <c:f>Лист1!$C$2:$C$53</c:f>
              <c:numCache>
                <c:formatCode>General</c:formatCode>
                <c:ptCount val="52"/>
                <c:pt idx="0">
                  <c:v>0.1</c:v>
                </c:pt>
                <c:pt idx="1">
                  <c:v>0.1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0.8</c:v>
                </c:pt>
                <c:pt idx="6">
                  <c:v>0.9</c:v>
                </c:pt>
                <c:pt idx="7">
                  <c:v>1.2</c:v>
                </c:pt>
                <c:pt idx="8">
                  <c:v>1.5</c:v>
                </c:pt>
                <c:pt idx="9">
                  <c:v>1.7</c:v>
                </c:pt>
                <c:pt idx="10">
                  <c:v>1.8</c:v>
                </c:pt>
                <c:pt idx="11">
                  <c:v>1.8</c:v>
                </c:pt>
                <c:pt idx="12">
                  <c:v>1.8</c:v>
                </c:pt>
                <c:pt idx="13">
                  <c:v>2</c:v>
                </c:pt>
                <c:pt idx="14">
                  <c:v>1.9</c:v>
                </c:pt>
                <c:pt idx="15">
                  <c:v>1.8</c:v>
                </c:pt>
                <c:pt idx="16">
                  <c:v>1.9</c:v>
                </c:pt>
                <c:pt idx="17">
                  <c:v>1.8</c:v>
                </c:pt>
                <c:pt idx="18">
                  <c:v>1.7</c:v>
                </c:pt>
                <c:pt idx="19">
                  <c:v>1.7</c:v>
                </c:pt>
                <c:pt idx="20">
                  <c:v>1.7</c:v>
                </c:pt>
                <c:pt idx="21">
                  <c:v>1.6</c:v>
                </c:pt>
                <c:pt idx="22">
                  <c:v>1.5</c:v>
                </c:pt>
                <c:pt idx="23">
                  <c:v>1.4</c:v>
                </c:pt>
                <c:pt idx="24">
                  <c:v>1.2</c:v>
                </c:pt>
                <c:pt idx="25">
                  <c:v>1.4</c:v>
                </c:pt>
                <c:pt idx="26">
                  <c:v>8.6</c:v>
                </c:pt>
                <c:pt idx="27">
                  <c:v>6.9</c:v>
                </c:pt>
                <c:pt idx="28">
                  <c:v>5.5</c:v>
                </c:pt>
                <c:pt idx="29">
                  <c:v>4.3</c:v>
                </c:pt>
                <c:pt idx="30">
                  <c:v>3.3</c:v>
                </c:pt>
                <c:pt idx="31">
                  <c:v>2.6</c:v>
                </c:pt>
                <c:pt idx="32">
                  <c:v>3.4</c:v>
                </c:pt>
                <c:pt idx="33">
                  <c:v>3.3</c:v>
                </c:pt>
                <c:pt idx="34">
                  <c:v>2.9</c:v>
                </c:pt>
                <c:pt idx="35">
                  <c:v>2.7</c:v>
                </c:pt>
                <c:pt idx="36">
                  <c:v>2.4</c:v>
                </c:pt>
                <c:pt idx="37">
                  <c:v>2.2000000000000002</c:v>
                </c:pt>
                <c:pt idx="38">
                  <c:v>2.1</c:v>
                </c:pt>
                <c:pt idx="39">
                  <c:v>2</c:v>
                </c:pt>
                <c:pt idx="40">
                  <c:v>1.8</c:v>
                </c:pt>
                <c:pt idx="41">
                  <c:v>1.7</c:v>
                </c:pt>
                <c:pt idx="42">
                  <c:v>1.6</c:v>
                </c:pt>
                <c:pt idx="43">
                  <c:v>1.5</c:v>
                </c:pt>
                <c:pt idx="44">
                  <c:v>1.1000000000000001</c:v>
                </c:pt>
                <c:pt idx="45">
                  <c:v>1.6</c:v>
                </c:pt>
                <c:pt idx="46">
                  <c:v>1.3</c:v>
                </c:pt>
                <c:pt idx="47">
                  <c:v>1</c:v>
                </c:pt>
                <c:pt idx="48">
                  <c:v>0.7</c:v>
                </c:pt>
                <c:pt idx="49">
                  <c:v>0.5</c:v>
                </c:pt>
                <c:pt idx="50">
                  <c:v>0.3</c:v>
                </c:pt>
                <c:pt idx="51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5110632"/>
        <c:axId val="285111024"/>
      </c:lineChart>
      <c:catAx>
        <c:axId val="28511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5111024"/>
        <c:crosses val="autoZero"/>
        <c:auto val="1"/>
        <c:lblAlgn val="ctr"/>
        <c:lblOffset val="100"/>
        <c:noMultiLvlLbl val="0"/>
      </c:catAx>
      <c:valAx>
        <c:axId val="28511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5110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3333CC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7859076836596073"/>
          <c:w val="0.98954334010351808"/>
          <c:h val="9.8839892174105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1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заданий КИМ ВПР-2024 по математике, 8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класс. ГИА-2025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20045532374364231"/>
          <c:y val="2.5052192066805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9.0798415333782648E-2"/>
          <c:w val="0.94820266807538789"/>
          <c:h val="0.7475196028471389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средняя доля выполнения заданий КИМ ВПР-2024, 8 класс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57150">
                <a:solidFill>
                  <a:srgbClr val="7030A0"/>
                </a:solidFill>
              </a:ln>
              <a:effectLst/>
            </c:spPr>
          </c:marker>
          <c:dLbls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0645980888371394E-2"/>
                  <c:y val="-6.60177863988296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3.4577056037424662E-2"/>
                  <c:y val="-7.2280834415531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 Ч1</c:v>
                </c:pt>
                <c:pt idx="16">
                  <c:v>16 Ч2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73.900000000000006</c:v>
                </c:pt>
                <c:pt idx="1">
                  <c:v>54.04</c:v>
                </c:pt>
                <c:pt idx="2">
                  <c:v>63.28</c:v>
                </c:pt>
                <c:pt idx="3">
                  <c:v>59.12</c:v>
                </c:pt>
                <c:pt idx="4">
                  <c:v>39.950000000000003</c:v>
                </c:pt>
                <c:pt idx="5">
                  <c:v>59.93</c:v>
                </c:pt>
                <c:pt idx="6">
                  <c:v>34.869999999999997</c:v>
                </c:pt>
                <c:pt idx="7">
                  <c:v>65.47</c:v>
                </c:pt>
                <c:pt idx="8">
                  <c:v>30.95</c:v>
                </c:pt>
                <c:pt idx="9">
                  <c:v>39.72</c:v>
                </c:pt>
                <c:pt idx="10">
                  <c:v>34.64</c:v>
                </c:pt>
                <c:pt idx="11">
                  <c:v>37.18</c:v>
                </c:pt>
                <c:pt idx="12">
                  <c:v>33.03</c:v>
                </c:pt>
                <c:pt idx="13">
                  <c:v>52.42</c:v>
                </c:pt>
                <c:pt idx="14">
                  <c:v>7.97</c:v>
                </c:pt>
                <c:pt idx="15">
                  <c:v>56.58</c:v>
                </c:pt>
                <c:pt idx="16">
                  <c:v>39.03</c:v>
                </c:pt>
                <c:pt idx="17">
                  <c:v>8.31</c:v>
                </c:pt>
                <c:pt idx="18">
                  <c:v>3.23</c:v>
                </c:pt>
                <c:pt idx="19">
                  <c:v>3.12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средняя доля выполнения заданий КИМ ВПР-2024, 8 класс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Лист1!$A$2:$A$21</c:f>
              <c:strCach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 Ч1</c:v>
                </c:pt>
                <c:pt idx="16">
                  <c:v>16 Ч2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Лист1!$C$2:$C$21</c:f>
              <c:numCache>
                <c:formatCode>General</c:formatCode>
                <c:ptCount val="20"/>
                <c:pt idx="0">
                  <c:v>71.83</c:v>
                </c:pt>
                <c:pt idx="1">
                  <c:v>57.96</c:v>
                </c:pt>
                <c:pt idx="2">
                  <c:v>64.73</c:v>
                </c:pt>
                <c:pt idx="3">
                  <c:v>62.29</c:v>
                </c:pt>
                <c:pt idx="4">
                  <c:v>42.13</c:v>
                </c:pt>
                <c:pt idx="5">
                  <c:v>62.91</c:v>
                </c:pt>
                <c:pt idx="6">
                  <c:v>44</c:v>
                </c:pt>
                <c:pt idx="7">
                  <c:v>69.59</c:v>
                </c:pt>
                <c:pt idx="8">
                  <c:v>31.19</c:v>
                </c:pt>
                <c:pt idx="9">
                  <c:v>47.16</c:v>
                </c:pt>
                <c:pt idx="10">
                  <c:v>40.78</c:v>
                </c:pt>
                <c:pt idx="11">
                  <c:v>41.3</c:v>
                </c:pt>
                <c:pt idx="12">
                  <c:v>32.4</c:v>
                </c:pt>
                <c:pt idx="13">
                  <c:v>57.26</c:v>
                </c:pt>
                <c:pt idx="14">
                  <c:v>9.24</c:v>
                </c:pt>
                <c:pt idx="15">
                  <c:v>58.24</c:v>
                </c:pt>
                <c:pt idx="16">
                  <c:v>38.950000000000003</c:v>
                </c:pt>
                <c:pt idx="17">
                  <c:v>8.92</c:v>
                </c:pt>
                <c:pt idx="18">
                  <c:v>6.5</c:v>
                </c:pt>
                <c:pt idx="19">
                  <c:v>5.26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Лист1!$A$2:$A$21</c:f>
              <c:strCach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 Ч1</c:v>
                </c:pt>
                <c:pt idx="16">
                  <c:v>16 Ч2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5111808"/>
        <c:axId val="285112200"/>
      </c:lineChart>
      <c:catAx>
        <c:axId val="28511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5112200"/>
        <c:crosses val="autoZero"/>
        <c:auto val="1"/>
        <c:lblAlgn val="ctr"/>
        <c:lblOffset val="100"/>
        <c:noMultiLvlLbl val="0"/>
      </c:catAx>
      <c:valAx>
        <c:axId val="285112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511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3.9179715652230889E-3"/>
          <c:y val="0.89878667828316872"/>
          <c:w val="0.98954334010351808"/>
          <c:h val="7.55727976591652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Плотность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распределения первичных баллов по математике ВПР-2024, 8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класс. ГИА-2025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5197206357198537"/>
          <c:y val="2.2964509394572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8.0360001972613546E-2"/>
          <c:w val="0.94820266807538789"/>
          <c:h val="0.73567427381474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доля распределения первичных баллов ВПР-2024, 8 класс, математика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spPr>
                <a:solidFill>
                  <a:srgbClr val="FFCC66"/>
                </a:solidFill>
                <a:ln>
                  <a:noFill/>
                </a:ln>
                <a:effectLst>
                  <a:softEdge rad="3175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rgbClr val="7030A0"/>
                      </a:solidFill>
                      <a:latin typeface="PT Astra Serif" panose="020A0603040505020204" pitchFamily="18" charset="-52"/>
                      <a:ea typeface="PT Astra Serif" panose="020A0603040505020204" pitchFamily="18" charset="-52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solidFill>
                  <a:srgbClr val="FFCC66"/>
                </a:solidFill>
                <a:ln>
                  <a:noFill/>
                </a:ln>
                <a:effectLst>
                  <a:softEdge rad="3175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rgbClr val="7030A0"/>
                      </a:solidFill>
                      <a:latin typeface="PT Astra Serif" panose="020A0603040505020204" pitchFamily="18" charset="-52"/>
                      <a:ea typeface="PT Astra Serif" panose="020A0603040505020204" pitchFamily="18" charset="-52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0"/>
                  <c:y val="-3.893996755002712E-2"/>
                </c:manualLayout>
              </c:layout>
              <c:spPr>
                <a:solidFill>
                  <a:srgbClr val="FFCC66"/>
                </a:solidFill>
                <a:ln>
                  <a:noFill/>
                </a:ln>
                <a:effectLst>
                  <a:softEdge rad="3175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latin typeface="PT Astra Serif" panose="020A0603040505020204" pitchFamily="18" charset="-52"/>
                      <a:ea typeface="PT Astra Serif" panose="020A0603040505020204" pitchFamily="18" charset="-52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Лист1!$A$2:$A$27</c:f>
              <c:numCache>
                <c:formatCode>General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</c:numCache>
            </c:num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0.5</c:v>
                </c:pt>
                <c:pt idx="1">
                  <c:v>2.5</c:v>
                </c:pt>
                <c:pt idx="2">
                  <c:v>6</c:v>
                </c:pt>
                <c:pt idx="3">
                  <c:v>4.5999999999999996</c:v>
                </c:pt>
                <c:pt idx="4">
                  <c:v>7.2</c:v>
                </c:pt>
                <c:pt idx="5">
                  <c:v>2.8</c:v>
                </c:pt>
                <c:pt idx="6">
                  <c:v>3.5</c:v>
                </c:pt>
                <c:pt idx="7">
                  <c:v>3.9</c:v>
                </c:pt>
                <c:pt idx="8">
                  <c:v>12.2</c:v>
                </c:pt>
                <c:pt idx="9">
                  <c:v>8.3000000000000007</c:v>
                </c:pt>
                <c:pt idx="10">
                  <c:v>10.199999999999999</c:v>
                </c:pt>
                <c:pt idx="11">
                  <c:v>4.8</c:v>
                </c:pt>
                <c:pt idx="12">
                  <c:v>5.8</c:v>
                </c:pt>
                <c:pt idx="13">
                  <c:v>6.5</c:v>
                </c:pt>
                <c:pt idx="14">
                  <c:v>4.4000000000000004</c:v>
                </c:pt>
                <c:pt idx="15">
                  <c:v>6.7</c:v>
                </c:pt>
                <c:pt idx="16">
                  <c:v>4.5999999999999996</c:v>
                </c:pt>
                <c:pt idx="17">
                  <c:v>3</c:v>
                </c:pt>
                <c:pt idx="18">
                  <c:v>1.2</c:v>
                </c:pt>
                <c:pt idx="19">
                  <c:v>0.2</c:v>
                </c:pt>
                <c:pt idx="20">
                  <c:v>0.5</c:v>
                </c:pt>
                <c:pt idx="21">
                  <c:v>0.2</c:v>
                </c:pt>
                <c:pt idx="22">
                  <c:v>0.5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5112592"/>
        <c:axId val="28511298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доля распределения первичных баллов ВПР-2024, 8 класс, математика</c:v>
                </c:pt>
              </c:strCache>
            </c:strRef>
          </c:tx>
          <c:spPr>
            <a:ln w="38100" cap="rnd">
              <a:solidFill>
                <a:srgbClr val="3333C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38100">
                <a:solidFill>
                  <a:srgbClr val="3333CC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</c:numCache>
            </c:numRef>
          </c:cat>
          <c:val>
            <c:numRef>
              <c:f>Лист1!$C$2:$C$27</c:f>
              <c:numCache>
                <c:formatCode>General</c:formatCode>
                <c:ptCount val="26"/>
                <c:pt idx="0">
                  <c:v>1.1000000000000001</c:v>
                </c:pt>
                <c:pt idx="1">
                  <c:v>1.9</c:v>
                </c:pt>
                <c:pt idx="2">
                  <c:v>2.7</c:v>
                </c:pt>
                <c:pt idx="3">
                  <c:v>3.3</c:v>
                </c:pt>
                <c:pt idx="4">
                  <c:v>3.7</c:v>
                </c:pt>
                <c:pt idx="5">
                  <c:v>3.9</c:v>
                </c:pt>
                <c:pt idx="6">
                  <c:v>3.9</c:v>
                </c:pt>
                <c:pt idx="7">
                  <c:v>3.7</c:v>
                </c:pt>
                <c:pt idx="8">
                  <c:v>12.1</c:v>
                </c:pt>
                <c:pt idx="9">
                  <c:v>10.6</c:v>
                </c:pt>
                <c:pt idx="10">
                  <c:v>9.3000000000000007</c:v>
                </c:pt>
                <c:pt idx="11">
                  <c:v>8.1999999999999993</c:v>
                </c:pt>
                <c:pt idx="12">
                  <c:v>6.7</c:v>
                </c:pt>
                <c:pt idx="13">
                  <c:v>5.7</c:v>
                </c:pt>
                <c:pt idx="14">
                  <c:v>4.0999999999999996</c:v>
                </c:pt>
                <c:pt idx="15">
                  <c:v>6.4</c:v>
                </c:pt>
                <c:pt idx="16">
                  <c:v>4.4000000000000004</c:v>
                </c:pt>
                <c:pt idx="17">
                  <c:v>2.9</c:v>
                </c:pt>
                <c:pt idx="18">
                  <c:v>1.9</c:v>
                </c:pt>
                <c:pt idx="19">
                  <c:v>1.2</c:v>
                </c:pt>
                <c:pt idx="20">
                  <c:v>0.6</c:v>
                </c:pt>
                <c:pt idx="21">
                  <c:v>0.8</c:v>
                </c:pt>
                <c:pt idx="22">
                  <c:v>0.4</c:v>
                </c:pt>
                <c:pt idx="23">
                  <c:v>0.2</c:v>
                </c:pt>
                <c:pt idx="24">
                  <c:v>0.1</c:v>
                </c:pt>
                <c:pt idx="25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5112592"/>
        <c:axId val="285112984"/>
      </c:lineChart>
      <c:catAx>
        <c:axId val="28511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5112984"/>
        <c:crosses val="autoZero"/>
        <c:auto val="1"/>
        <c:lblAlgn val="ctr"/>
        <c:lblOffset val="100"/>
        <c:noMultiLvlLbl val="0"/>
      </c:catAx>
      <c:valAx>
        <c:axId val="28511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511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3333CC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8075409989651776"/>
          <c:w val="0.98954334010351808"/>
          <c:h val="9.66765606435485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1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9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19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27 задания (сочинение) КИМ ЕГЭ-2024 по русскому </a:t>
            </a:r>
            <a:r>
              <a:rPr lang="ru-RU" sz="19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языку в школе</a:t>
            </a:r>
            <a:endParaRPr lang="ru-RU" sz="1900" b="1" i="1" baseline="0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5197206357198537"/>
          <c:y val="2.2964509394572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0.12002597274505615"/>
          <c:w val="0.94820266807538789"/>
          <c:h val="0.683287242808850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Школа: средняя доля выполнения заданий КИМ ОГЭ в 2024 году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100</c:v>
                </c:pt>
                <c:pt idx="1">
                  <c:v>63.33</c:v>
                </c:pt>
                <c:pt idx="2">
                  <c:v>85</c:v>
                </c:pt>
                <c:pt idx="3">
                  <c:v>85</c:v>
                </c:pt>
                <c:pt idx="4">
                  <c:v>67.5</c:v>
                </c:pt>
                <c:pt idx="5">
                  <c:v>90</c:v>
                </c:pt>
                <c:pt idx="6">
                  <c:v>55</c:v>
                </c:pt>
                <c:pt idx="7">
                  <c:v>23.33</c:v>
                </c:pt>
                <c:pt idx="8">
                  <c:v>42.5</c:v>
                </c:pt>
                <c:pt idx="9">
                  <c:v>55</c:v>
                </c:pt>
                <c:pt idx="10">
                  <c:v>100</c:v>
                </c:pt>
                <c:pt idx="1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432552"/>
        <c:axId val="198525616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Североуральский ГО: средняя доля выполнения задания в 2024 году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99.35</c:v>
                </c:pt>
                <c:pt idx="1">
                  <c:v>70.319999999999993</c:v>
                </c:pt>
                <c:pt idx="2">
                  <c:v>95.48</c:v>
                </c:pt>
                <c:pt idx="3">
                  <c:v>89.03</c:v>
                </c:pt>
                <c:pt idx="4">
                  <c:v>77.42</c:v>
                </c:pt>
                <c:pt idx="5">
                  <c:v>94.84</c:v>
                </c:pt>
                <c:pt idx="6">
                  <c:v>65.59</c:v>
                </c:pt>
                <c:pt idx="7">
                  <c:v>46.02</c:v>
                </c:pt>
                <c:pt idx="8">
                  <c:v>57.42</c:v>
                </c:pt>
                <c:pt idx="9">
                  <c:v>63.87</c:v>
                </c:pt>
                <c:pt idx="10">
                  <c:v>98.71</c:v>
                </c:pt>
                <c:pt idx="11">
                  <c:v>89.68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Свердловская область: средняя доля выполнения заданий в 2024 году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99.22</c:v>
                </c:pt>
                <c:pt idx="1">
                  <c:v>71.66</c:v>
                </c:pt>
                <c:pt idx="2">
                  <c:v>95.49</c:v>
                </c:pt>
                <c:pt idx="3">
                  <c:v>87.91</c:v>
                </c:pt>
                <c:pt idx="4">
                  <c:v>76.989999999999995</c:v>
                </c:pt>
                <c:pt idx="5">
                  <c:v>94.36</c:v>
                </c:pt>
                <c:pt idx="6">
                  <c:v>67.489999999999995</c:v>
                </c:pt>
                <c:pt idx="7">
                  <c:v>45.07</c:v>
                </c:pt>
                <c:pt idx="8">
                  <c:v>60.23</c:v>
                </c:pt>
                <c:pt idx="9">
                  <c:v>63.7</c:v>
                </c:pt>
                <c:pt idx="10">
                  <c:v>99.07</c:v>
                </c:pt>
                <c:pt idx="11">
                  <c:v>92.64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432552"/>
        <c:axId val="198525616"/>
      </c:lineChart>
      <c:catAx>
        <c:axId val="20143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98525616"/>
        <c:crosses val="autoZero"/>
        <c:auto val="1"/>
        <c:lblAlgn val="ctr"/>
        <c:lblOffset val="100"/>
        <c:noMultiLvlLbl val="0"/>
      </c:catAx>
      <c:valAx>
        <c:axId val="19852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01432552"/>
        <c:crosses val="autoZero"/>
        <c:crossBetween val="between"/>
      </c:valAx>
      <c:spPr>
        <a:noFill/>
        <a:ln w="381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00B05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5912070751072611"/>
          <c:w val="0.98954334010351808"/>
          <c:h val="0.113151085759374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8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18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заданий КИМ ЕГЭ-2024 по русскому языку (28.05.2024)</a:t>
            </a:r>
            <a:endParaRPr lang="ru-RU" sz="18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6548323628426378"/>
          <c:y val="4.38413361169102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6392258361401997E-2"/>
          <c:y val="0.11793829007282232"/>
          <c:w val="0.94840128538934931"/>
          <c:h val="0.7036782667302287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ОУ № 1</c:v>
                </c:pt>
              </c:strCache>
            </c:strRef>
          </c:tx>
          <c:spPr>
            <a:ln w="38100" cap="rnd">
              <a:solidFill>
                <a:srgbClr val="9933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rgbClr val="9933FF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92</c:v>
                </c:pt>
                <c:pt idx="1">
                  <c:v>80</c:v>
                </c:pt>
                <c:pt idx="2">
                  <c:v>32</c:v>
                </c:pt>
                <c:pt idx="3">
                  <c:v>60</c:v>
                </c:pt>
                <c:pt idx="4">
                  <c:v>80</c:v>
                </c:pt>
                <c:pt idx="5">
                  <c:v>84</c:v>
                </c:pt>
                <c:pt idx="6">
                  <c:v>68</c:v>
                </c:pt>
                <c:pt idx="7">
                  <c:v>72</c:v>
                </c:pt>
                <c:pt idx="8">
                  <c:v>76</c:v>
                </c:pt>
                <c:pt idx="9">
                  <c:v>60</c:v>
                </c:pt>
                <c:pt idx="10">
                  <c:v>44</c:v>
                </c:pt>
                <c:pt idx="11">
                  <c:v>40</c:v>
                </c:pt>
                <c:pt idx="12">
                  <c:v>60</c:v>
                </c:pt>
                <c:pt idx="13">
                  <c:v>32</c:v>
                </c:pt>
                <c:pt idx="14">
                  <c:v>48</c:v>
                </c:pt>
                <c:pt idx="15">
                  <c:v>60</c:v>
                </c:pt>
                <c:pt idx="16">
                  <c:v>80</c:v>
                </c:pt>
                <c:pt idx="17">
                  <c:v>60</c:v>
                </c:pt>
                <c:pt idx="18">
                  <c:v>76</c:v>
                </c:pt>
                <c:pt idx="19">
                  <c:v>56</c:v>
                </c:pt>
                <c:pt idx="20">
                  <c:v>52</c:v>
                </c:pt>
                <c:pt idx="21">
                  <c:v>80</c:v>
                </c:pt>
                <c:pt idx="22">
                  <c:v>60</c:v>
                </c:pt>
                <c:pt idx="23">
                  <c:v>80</c:v>
                </c:pt>
                <c:pt idx="24">
                  <c:v>92</c:v>
                </c:pt>
                <c:pt idx="25">
                  <c:v>80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ОУ № 8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rgbClr val="00B050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Лист1!$C$2:$C$27</c:f>
              <c:numCache>
                <c:formatCode>General</c:formatCode>
                <c:ptCount val="26"/>
                <c:pt idx="0">
                  <c:v>87.1</c:v>
                </c:pt>
                <c:pt idx="1">
                  <c:v>80.64</c:v>
                </c:pt>
                <c:pt idx="2">
                  <c:v>29.03</c:v>
                </c:pt>
                <c:pt idx="3">
                  <c:v>64.52</c:v>
                </c:pt>
                <c:pt idx="4">
                  <c:v>58.06</c:v>
                </c:pt>
                <c:pt idx="5">
                  <c:v>83.87</c:v>
                </c:pt>
                <c:pt idx="6">
                  <c:v>51.61</c:v>
                </c:pt>
                <c:pt idx="7">
                  <c:v>69.349999999999994</c:v>
                </c:pt>
                <c:pt idx="8">
                  <c:v>77.42</c:v>
                </c:pt>
                <c:pt idx="9">
                  <c:v>54.84</c:v>
                </c:pt>
                <c:pt idx="10">
                  <c:v>45.16</c:v>
                </c:pt>
                <c:pt idx="11">
                  <c:v>45.16</c:v>
                </c:pt>
                <c:pt idx="12">
                  <c:v>74.19</c:v>
                </c:pt>
                <c:pt idx="13">
                  <c:v>41.93</c:v>
                </c:pt>
                <c:pt idx="14">
                  <c:v>58.06</c:v>
                </c:pt>
                <c:pt idx="15">
                  <c:v>35.479999999999997</c:v>
                </c:pt>
                <c:pt idx="16">
                  <c:v>90.32</c:v>
                </c:pt>
                <c:pt idx="17">
                  <c:v>58.06</c:v>
                </c:pt>
                <c:pt idx="18">
                  <c:v>80.64</c:v>
                </c:pt>
                <c:pt idx="19">
                  <c:v>45.16</c:v>
                </c:pt>
                <c:pt idx="20">
                  <c:v>58.06</c:v>
                </c:pt>
                <c:pt idx="21">
                  <c:v>80.64</c:v>
                </c:pt>
                <c:pt idx="22">
                  <c:v>48.39</c:v>
                </c:pt>
                <c:pt idx="23">
                  <c:v>87.1</c:v>
                </c:pt>
                <c:pt idx="24">
                  <c:v>77.42</c:v>
                </c:pt>
                <c:pt idx="25">
                  <c:v>73.12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ОУ № 9</c:v>
                </c:pt>
              </c:strCache>
            </c:strRef>
          </c:tx>
          <c:spPr>
            <a:ln w="38100" cap="rnd">
              <a:solidFill>
                <a:srgbClr val="E608D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rgbClr val="E608D6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Лист1!$D$2:$D$27</c:f>
              <c:numCache>
                <c:formatCode>General</c:formatCode>
                <c:ptCount val="26"/>
                <c:pt idx="0">
                  <c:v>94.12</c:v>
                </c:pt>
                <c:pt idx="1">
                  <c:v>67.650000000000006</c:v>
                </c:pt>
                <c:pt idx="2">
                  <c:v>44.12</c:v>
                </c:pt>
                <c:pt idx="3">
                  <c:v>64.709999999999994</c:v>
                </c:pt>
                <c:pt idx="4">
                  <c:v>64.709999999999994</c:v>
                </c:pt>
                <c:pt idx="5">
                  <c:v>88.23</c:v>
                </c:pt>
                <c:pt idx="6">
                  <c:v>58.82</c:v>
                </c:pt>
                <c:pt idx="7">
                  <c:v>61.76</c:v>
                </c:pt>
                <c:pt idx="8">
                  <c:v>73.53</c:v>
                </c:pt>
                <c:pt idx="9">
                  <c:v>55.88</c:v>
                </c:pt>
                <c:pt idx="10">
                  <c:v>41.18</c:v>
                </c:pt>
                <c:pt idx="11">
                  <c:v>44.12</c:v>
                </c:pt>
                <c:pt idx="12">
                  <c:v>61.76</c:v>
                </c:pt>
                <c:pt idx="13">
                  <c:v>32.35</c:v>
                </c:pt>
                <c:pt idx="14">
                  <c:v>64.709999999999994</c:v>
                </c:pt>
                <c:pt idx="15">
                  <c:v>52.94</c:v>
                </c:pt>
                <c:pt idx="16">
                  <c:v>82.35</c:v>
                </c:pt>
                <c:pt idx="17">
                  <c:v>67.650000000000006</c:v>
                </c:pt>
                <c:pt idx="18">
                  <c:v>79.41</c:v>
                </c:pt>
                <c:pt idx="19">
                  <c:v>44.12</c:v>
                </c:pt>
                <c:pt idx="20">
                  <c:v>47.06</c:v>
                </c:pt>
                <c:pt idx="21">
                  <c:v>73.53</c:v>
                </c:pt>
                <c:pt idx="22">
                  <c:v>61.76</c:v>
                </c:pt>
                <c:pt idx="23">
                  <c:v>88.23</c:v>
                </c:pt>
                <c:pt idx="24">
                  <c:v>79.41</c:v>
                </c:pt>
                <c:pt idx="25">
                  <c:v>73.53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ОУ № 11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38100">
                <a:solidFill>
                  <a:srgbClr val="FF0000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Лист1!$E$2:$E$27</c:f>
              <c:numCache>
                <c:formatCode>General</c:formatCode>
                <c:ptCount val="26"/>
                <c:pt idx="0">
                  <c:v>96.97</c:v>
                </c:pt>
                <c:pt idx="1">
                  <c:v>78.790000000000006</c:v>
                </c:pt>
                <c:pt idx="2">
                  <c:v>45.45</c:v>
                </c:pt>
                <c:pt idx="3">
                  <c:v>66.67</c:v>
                </c:pt>
                <c:pt idx="4">
                  <c:v>69.7</c:v>
                </c:pt>
                <c:pt idx="5">
                  <c:v>87.88</c:v>
                </c:pt>
                <c:pt idx="6">
                  <c:v>84.85</c:v>
                </c:pt>
                <c:pt idx="7">
                  <c:v>81.819999999999993</c:v>
                </c:pt>
                <c:pt idx="8">
                  <c:v>75.760000000000005</c:v>
                </c:pt>
                <c:pt idx="9">
                  <c:v>72.73</c:v>
                </c:pt>
                <c:pt idx="10">
                  <c:v>57.58</c:v>
                </c:pt>
                <c:pt idx="11">
                  <c:v>63.64</c:v>
                </c:pt>
                <c:pt idx="12">
                  <c:v>84.85</c:v>
                </c:pt>
                <c:pt idx="13">
                  <c:v>45.45</c:v>
                </c:pt>
                <c:pt idx="14">
                  <c:v>54.55</c:v>
                </c:pt>
                <c:pt idx="15">
                  <c:v>45.45</c:v>
                </c:pt>
                <c:pt idx="16">
                  <c:v>87.88</c:v>
                </c:pt>
                <c:pt idx="17">
                  <c:v>75.760000000000005</c:v>
                </c:pt>
                <c:pt idx="18">
                  <c:v>87.88</c:v>
                </c:pt>
                <c:pt idx="19">
                  <c:v>66.67</c:v>
                </c:pt>
                <c:pt idx="20">
                  <c:v>72.73</c:v>
                </c:pt>
                <c:pt idx="21">
                  <c:v>87.88</c:v>
                </c:pt>
                <c:pt idx="22">
                  <c:v>54.55</c:v>
                </c:pt>
                <c:pt idx="23">
                  <c:v>69.7</c:v>
                </c:pt>
                <c:pt idx="24">
                  <c:v>87.88</c:v>
                </c:pt>
                <c:pt idx="25">
                  <c:v>85.86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ОУ № 13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38100">
                <a:solidFill>
                  <a:schemeClr val="tx1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Лист1!$F$2:$F$27</c:f>
              <c:numCache>
                <c:formatCode>General</c:formatCode>
                <c:ptCount val="26"/>
                <c:pt idx="0">
                  <c:v>100</c:v>
                </c:pt>
                <c:pt idx="1">
                  <c:v>75</c:v>
                </c:pt>
                <c:pt idx="2">
                  <c:v>16.670000000000002</c:v>
                </c:pt>
                <c:pt idx="3">
                  <c:v>16.670000000000002</c:v>
                </c:pt>
                <c:pt idx="4">
                  <c:v>66.67</c:v>
                </c:pt>
                <c:pt idx="5">
                  <c:v>75</c:v>
                </c:pt>
                <c:pt idx="6">
                  <c:v>58.33</c:v>
                </c:pt>
                <c:pt idx="7">
                  <c:v>50</c:v>
                </c:pt>
                <c:pt idx="8">
                  <c:v>50</c:v>
                </c:pt>
                <c:pt idx="9">
                  <c:v>58.33</c:v>
                </c:pt>
                <c:pt idx="10">
                  <c:v>16.670000000000002</c:v>
                </c:pt>
                <c:pt idx="11">
                  <c:v>25</c:v>
                </c:pt>
                <c:pt idx="12">
                  <c:v>58.33</c:v>
                </c:pt>
                <c:pt idx="13">
                  <c:v>16.670000000000002</c:v>
                </c:pt>
                <c:pt idx="14">
                  <c:v>50</c:v>
                </c:pt>
                <c:pt idx="15">
                  <c:v>33.33</c:v>
                </c:pt>
                <c:pt idx="16">
                  <c:v>75</c:v>
                </c:pt>
                <c:pt idx="17">
                  <c:v>50</c:v>
                </c:pt>
                <c:pt idx="18">
                  <c:v>50</c:v>
                </c:pt>
                <c:pt idx="19">
                  <c:v>41.67</c:v>
                </c:pt>
                <c:pt idx="20">
                  <c:v>41.67</c:v>
                </c:pt>
                <c:pt idx="21">
                  <c:v>100</c:v>
                </c:pt>
                <c:pt idx="22">
                  <c:v>66.67</c:v>
                </c:pt>
                <c:pt idx="23">
                  <c:v>83.33</c:v>
                </c:pt>
                <c:pt idx="24">
                  <c:v>75</c:v>
                </c:pt>
                <c:pt idx="25">
                  <c:v>83.33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ОУ № 14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38100">
                <a:solidFill>
                  <a:srgbClr val="C00000"/>
                </a:solidFill>
              </a:ln>
              <a:effectLst/>
            </c:spPr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Лист1!$G$2:$G$27</c:f>
              <c:numCache>
                <c:formatCode>General</c:formatCode>
                <c:ptCount val="26"/>
                <c:pt idx="0">
                  <c:v>90</c:v>
                </c:pt>
                <c:pt idx="1">
                  <c:v>60</c:v>
                </c:pt>
                <c:pt idx="2">
                  <c:v>35</c:v>
                </c:pt>
                <c:pt idx="3">
                  <c:v>25</c:v>
                </c:pt>
                <c:pt idx="4">
                  <c:v>50</c:v>
                </c:pt>
                <c:pt idx="5">
                  <c:v>70</c:v>
                </c:pt>
                <c:pt idx="6">
                  <c:v>60</c:v>
                </c:pt>
                <c:pt idx="7">
                  <c:v>45</c:v>
                </c:pt>
                <c:pt idx="8">
                  <c:v>55</c:v>
                </c:pt>
                <c:pt idx="9">
                  <c:v>70</c:v>
                </c:pt>
                <c:pt idx="10">
                  <c:v>35</c:v>
                </c:pt>
                <c:pt idx="11">
                  <c:v>35</c:v>
                </c:pt>
                <c:pt idx="12">
                  <c:v>30</c:v>
                </c:pt>
                <c:pt idx="13">
                  <c:v>40</c:v>
                </c:pt>
                <c:pt idx="14">
                  <c:v>40</c:v>
                </c:pt>
                <c:pt idx="15">
                  <c:v>25</c:v>
                </c:pt>
                <c:pt idx="16">
                  <c:v>70</c:v>
                </c:pt>
                <c:pt idx="17">
                  <c:v>45</c:v>
                </c:pt>
                <c:pt idx="18">
                  <c:v>65</c:v>
                </c:pt>
                <c:pt idx="19">
                  <c:v>35</c:v>
                </c:pt>
                <c:pt idx="20">
                  <c:v>45</c:v>
                </c:pt>
                <c:pt idx="21">
                  <c:v>70</c:v>
                </c:pt>
                <c:pt idx="22">
                  <c:v>65</c:v>
                </c:pt>
                <c:pt idx="23">
                  <c:v>70</c:v>
                </c:pt>
                <c:pt idx="24">
                  <c:v>75</c:v>
                </c:pt>
                <c:pt idx="25">
                  <c:v>66.67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869344"/>
        <c:axId val="283947224"/>
      </c:lineChart>
      <c:catAx>
        <c:axId val="11286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3947224"/>
        <c:crosses val="autoZero"/>
        <c:auto val="1"/>
        <c:lblAlgn val="ctr"/>
        <c:lblOffset val="100"/>
        <c:noMultiLvlLbl val="0"/>
      </c:catAx>
      <c:valAx>
        <c:axId val="283947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12869344"/>
        <c:crosses val="autoZero"/>
        <c:crossBetween val="between"/>
      </c:valAx>
      <c:spPr>
        <a:noFill/>
        <a:ln w="9525"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00CC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FF66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ysClr val="windowText" lastClr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90087436095540252"/>
          <c:w val="0.97776982162101644"/>
          <c:h val="9.912563904459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800" b="1" i="1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1800" b="1" i="1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27 задания (сочинение) КИМ ЕГЭ-2024 по русскому языку (28.05.2024)</a:t>
            </a:r>
            <a:endParaRPr lang="ru-RU" sz="1800" b="1" i="1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5257482842817352"/>
          <c:y val="2.92275574112734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0323333510455266E-2"/>
          <c:y val="0.14507816481186198"/>
          <c:w val="0.94840128538934931"/>
          <c:h val="0.6765383919911890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ОУ № 1</c:v>
                </c:pt>
              </c:strCache>
            </c:strRef>
          </c:tx>
          <c:spPr>
            <a:ln w="38100" cap="rnd">
              <a:solidFill>
                <a:srgbClr val="9933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rgbClr val="9933FF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100</c:v>
                </c:pt>
                <c:pt idx="1">
                  <c:v>69.33</c:v>
                </c:pt>
                <c:pt idx="2">
                  <c:v>100</c:v>
                </c:pt>
                <c:pt idx="3">
                  <c:v>88</c:v>
                </c:pt>
                <c:pt idx="4">
                  <c:v>76</c:v>
                </c:pt>
                <c:pt idx="5">
                  <c:v>92</c:v>
                </c:pt>
                <c:pt idx="6">
                  <c:v>69.33</c:v>
                </c:pt>
                <c:pt idx="7">
                  <c:v>50.67</c:v>
                </c:pt>
                <c:pt idx="8">
                  <c:v>70</c:v>
                </c:pt>
                <c:pt idx="9">
                  <c:v>64</c:v>
                </c:pt>
                <c:pt idx="10">
                  <c:v>96</c:v>
                </c:pt>
                <c:pt idx="11">
                  <c:v>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ОУ № 8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rgbClr val="00B050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100</c:v>
                </c:pt>
                <c:pt idx="1">
                  <c:v>65.599999999999994</c:v>
                </c:pt>
                <c:pt idx="2">
                  <c:v>93.55</c:v>
                </c:pt>
                <c:pt idx="3">
                  <c:v>83.87</c:v>
                </c:pt>
                <c:pt idx="4">
                  <c:v>72.58</c:v>
                </c:pt>
                <c:pt idx="5">
                  <c:v>96.77</c:v>
                </c:pt>
                <c:pt idx="6">
                  <c:v>67.739999999999995</c:v>
                </c:pt>
                <c:pt idx="7">
                  <c:v>52.69</c:v>
                </c:pt>
                <c:pt idx="8">
                  <c:v>53.22</c:v>
                </c:pt>
                <c:pt idx="9">
                  <c:v>59.68</c:v>
                </c:pt>
                <c:pt idx="10">
                  <c:v>100</c:v>
                </c:pt>
                <c:pt idx="11">
                  <c:v>87.1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ОУ № 9</c:v>
                </c:pt>
              </c:strCache>
            </c:strRef>
          </c:tx>
          <c:spPr>
            <a:ln w="38100" cap="rnd">
              <a:solidFill>
                <a:srgbClr val="E608D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rgbClr val="E608D6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97.06</c:v>
                </c:pt>
                <c:pt idx="1">
                  <c:v>72.55</c:v>
                </c:pt>
                <c:pt idx="2">
                  <c:v>97.06</c:v>
                </c:pt>
                <c:pt idx="3">
                  <c:v>94.12</c:v>
                </c:pt>
                <c:pt idx="4">
                  <c:v>85.29</c:v>
                </c:pt>
                <c:pt idx="5">
                  <c:v>91.18</c:v>
                </c:pt>
                <c:pt idx="6">
                  <c:v>60.78</c:v>
                </c:pt>
                <c:pt idx="7">
                  <c:v>45.1</c:v>
                </c:pt>
                <c:pt idx="8">
                  <c:v>52.94</c:v>
                </c:pt>
                <c:pt idx="9">
                  <c:v>60.29</c:v>
                </c:pt>
                <c:pt idx="10">
                  <c:v>97.06</c:v>
                </c:pt>
                <c:pt idx="11">
                  <c:v>94.12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ОУ № 11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38100">
                <a:solidFill>
                  <a:srgbClr val="FF0000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100</c:v>
                </c:pt>
                <c:pt idx="1">
                  <c:v>79.8</c:v>
                </c:pt>
                <c:pt idx="2">
                  <c:v>96.97</c:v>
                </c:pt>
                <c:pt idx="3">
                  <c:v>87.88</c:v>
                </c:pt>
                <c:pt idx="4">
                  <c:v>84.85</c:v>
                </c:pt>
                <c:pt idx="5">
                  <c:v>100</c:v>
                </c:pt>
                <c:pt idx="6">
                  <c:v>75.760000000000005</c:v>
                </c:pt>
                <c:pt idx="7">
                  <c:v>50.51</c:v>
                </c:pt>
                <c:pt idx="8">
                  <c:v>63.64</c:v>
                </c:pt>
                <c:pt idx="9">
                  <c:v>72.73</c:v>
                </c:pt>
                <c:pt idx="10">
                  <c:v>100</c:v>
                </c:pt>
                <c:pt idx="11">
                  <c:v>96.97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ОУ № 13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38100">
                <a:solidFill>
                  <a:schemeClr val="tx1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100</c:v>
                </c:pt>
                <c:pt idx="1">
                  <c:v>63.89</c:v>
                </c:pt>
                <c:pt idx="2">
                  <c:v>100</c:v>
                </c:pt>
                <c:pt idx="3">
                  <c:v>100</c:v>
                </c:pt>
                <c:pt idx="4">
                  <c:v>66.67</c:v>
                </c:pt>
                <c:pt idx="5">
                  <c:v>100</c:v>
                </c:pt>
                <c:pt idx="6">
                  <c:v>55.56</c:v>
                </c:pt>
                <c:pt idx="7">
                  <c:v>47.22</c:v>
                </c:pt>
                <c:pt idx="8">
                  <c:v>62.5</c:v>
                </c:pt>
                <c:pt idx="9">
                  <c:v>75</c:v>
                </c:pt>
                <c:pt idx="10">
                  <c:v>100</c:v>
                </c:pt>
                <c:pt idx="11">
                  <c:v>91.67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ОУ № 14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38100">
                <a:solidFill>
                  <a:srgbClr val="C00000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  <c:pt idx="3">
                  <c:v>К4</c:v>
                </c:pt>
                <c:pt idx="4">
                  <c:v>К5</c:v>
                </c:pt>
                <c:pt idx="5">
                  <c:v>К6</c:v>
                </c:pt>
                <c:pt idx="6">
                  <c:v>К7</c:v>
                </c:pt>
                <c:pt idx="7">
                  <c:v>К8</c:v>
                </c:pt>
                <c:pt idx="8">
                  <c:v>К9</c:v>
                </c:pt>
                <c:pt idx="9">
                  <c:v>К10</c:v>
                </c:pt>
                <c:pt idx="10">
                  <c:v>К11</c:v>
                </c:pt>
                <c:pt idx="11">
                  <c:v>К12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100</c:v>
                </c:pt>
                <c:pt idx="1">
                  <c:v>63.33</c:v>
                </c:pt>
                <c:pt idx="2">
                  <c:v>85</c:v>
                </c:pt>
                <c:pt idx="3">
                  <c:v>85</c:v>
                </c:pt>
                <c:pt idx="4">
                  <c:v>67.5</c:v>
                </c:pt>
                <c:pt idx="5">
                  <c:v>90</c:v>
                </c:pt>
                <c:pt idx="6">
                  <c:v>55</c:v>
                </c:pt>
                <c:pt idx="7">
                  <c:v>23.33</c:v>
                </c:pt>
                <c:pt idx="8">
                  <c:v>42.5</c:v>
                </c:pt>
                <c:pt idx="9">
                  <c:v>55</c:v>
                </c:pt>
                <c:pt idx="10">
                  <c:v>100</c:v>
                </c:pt>
                <c:pt idx="11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3948008"/>
        <c:axId val="283948400"/>
      </c:lineChart>
      <c:catAx>
        <c:axId val="283948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3948400"/>
        <c:crosses val="autoZero"/>
        <c:auto val="1"/>
        <c:lblAlgn val="ctr"/>
        <c:lblOffset val="100"/>
        <c:noMultiLvlLbl val="0"/>
      </c:catAx>
      <c:valAx>
        <c:axId val="28394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3948008"/>
        <c:crosses val="autoZero"/>
        <c:crossBetween val="between"/>
      </c:valAx>
      <c:spPr>
        <a:noFill/>
        <a:ln w="9525"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00CC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FF66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ysClr val="windowText" lastClr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90087436095540252"/>
          <c:w val="0.97776982162101644"/>
          <c:h val="9.912563904459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8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18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заданий КИМ ОГЭ-2024 по русскому языку. </a:t>
            </a:r>
            <a:r>
              <a:rPr lang="ru-RU" sz="18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03.06.2024, 10 класс - 2025</a:t>
            </a:r>
            <a:endParaRPr lang="ru-RU" sz="18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4340231974704923"/>
          <c:y val="4.1753653444676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6392258361401997E-2"/>
          <c:y val="0.11793829007282232"/>
          <c:w val="0.94840128538934931"/>
          <c:h val="0.7036782667302287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ОУ № 1</c:v>
                </c:pt>
              </c:strCache>
            </c:strRef>
          </c:tx>
          <c:spPr>
            <a:ln w="38100" cap="rnd">
              <a:solidFill>
                <a:srgbClr val="9933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rgbClr val="9933FF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47.62</c:v>
                </c:pt>
                <c:pt idx="1">
                  <c:v>52.38</c:v>
                </c:pt>
                <c:pt idx="2">
                  <c:v>44.44</c:v>
                </c:pt>
                <c:pt idx="3">
                  <c:v>65.08</c:v>
                </c:pt>
                <c:pt idx="4">
                  <c:v>31.75</c:v>
                </c:pt>
                <c:pt idx="5">
                  <c:v>58.73</c:v>
                </c:pt>
                <c:pt idx="6">
                  <c:v>74.599999999999994</c:v>
                </c:pt>
                <c:pt idx="7">
                  <c:v>82.54</c:v>
                </c:pt>
                <c:pt idx="8">
                  <c:v>76.19</c:v>
                </c:pt>
                <c:pt idx="9">
                  <c:v>62.26</c:v>
                </c:pt>
                <c:pt idx="10">
                  <c:v>69.84</c:v>
                </c:pt>
                <c:pt idx="11">
                  <c:v>79.36</c:v>
                </c:pt>
                <c:pt idx="12">
                  <c:v>85.71</c:v>
                </c:pt>
                <c:pt idx="13">
                  <c:v>77.78</c:v>
                </c:pt>
                <c:pt idx="14">
                  <c:v>92.06</c:v>
                </c:pt>
                <c:pt idx="15">
                  <c:v>88.89</c:v>
                </c:pt>
                <c:pt idx="16">
                  <c:v>74.599999999999994</c:v>
                </c:pt>
                <c:pt idx="17">
                  <c:v>79.36</c:v>
                </c:pt>
                <c:pt idx="18">
                  <c:v>48.41</c:v>
                </c:pt>
                <c:pt idx="19">
                  <c:v>34.130000000000003</c:v>
                </c:pt>
                <c:pt idx="20">
                  <c:v>53.17</c:v>
                </c:pt>
                <c:pt idx="21">
                  <c:v>75.400000000000006</c:v>
                </c:pt>
                <c:pt idx="22">
                  <c:v>68.25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ОУ № 2</c:v>
                </c:pt>
              </c:strCache>
            </c:strRef>
          </c:tx>
          <c:spPr>
            <a:ln w="38100" cap="rnd">
              <a:solidFill>
                <a:srgbClr val="00CC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rgbClr val="00CC00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Лист1!$C$2:$C$24</c:f>
              <c:numCache>
                <c:formatCode>General</c:formatCode>
                <c:ptCount val="23"/>
                <c:pt idx="0">
                  <c:v>0</c:v>
                </c:pt>
                <c:pt idx="1">
                  <c:v>33.33</c:v>
                </c:pt>
                <c:pt idx="2">
                  <c:v>44.44</c:v>
                </c:pt>
                <c:pt idx="3">
                  <c:v>66.67</c:v>
                </c:pt>
                <c:pt idx="4">
                  <c:v>0</c:v>
                </c:pt>
                <c:pt idx="5">
                  <c:v>22.22</c:v>
                </c:pt>
                <c:pt idx="6">
                  <c:v>66.67</c:v>
                </c:pt>
                <c:pt idx="7">
                  <c:v>77.78</c:v>
                </c:pt>
                <c:pt idx="8">
                  <c:v>55.56</c:v>
                </c:pt>
                <c:pt idx="9">
                  <c:v>22.22</c:v>
                </c:pt>
                <c:pt idx="10">
                  <c:v>66.67</c:v>
                </c:pt>
                <c:pt idx="11">
                  <c:v>77.78</c:v>
                </c:pt>
                <c:pt idx="12">
                  <c:v>88.89</c:v>
                </c:pt>
                <c:pt idx="13">
                  <c:v>88.89</c:v>
                </c:pt>
                <c:pt idx="14">
                  <c:v>88.89</c:v>
                </c:pt>
                <c:pt idx="15">
                  <c:v>85.18</c:v>
                </c:pt>
                <c:pt idx="16">
                  <c:v>72.22</c:v>
                </c:pt>
                <c:pt idx="17">
                  <c:v>88.89</c:v>
                </c:pt>
                <c:pt idx="18">
                  <c:v>33.33</c:v>
                </c:pt>
                <c:pt idx="19">
                  <c:v>16.670000000000002</c:v>
                </c:pt>
                <c:pt idx="20">
                  <c:v>33.33</c:v>
                </c:pt>
                <c:pt idx="21">
                  <c:v>72.22</c:v>
                </c:pt>
                <c:pt idx="22">
                  <c:v>66.67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ОУ № 8</c:v>
                </c:pt>
              </c:strCache>
            </c:strRef>
          </c:tx>
          <c:spPr>
            <a:ln w="38100" cap="rnd">
              <a:solidFill>
                <a:srgbClr val="0EE1E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rgbClr val="0EE1EC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Лист1!$D$2:$D$24</c:f>
              <c:numCache>
                <c:formatCode>General</c:formatCode>
                <c:ptCount val="23"/>
                <c:pt idx="0">
                  <c:v>38.36</c:v>
                </c:pt>
                <c:pt idx="1">
                  <c:v>35.619999999999997</c:v>
                </c:pt>
                <c:pt idx="2">
                  <c:v>30.14</c:v>
                </c:pt>
                <c:pt idx="3">
                  <c:v>50.68</c:v>
                </c:pt>
                <c:pt idx="4">
                  <c:v>28.77</c:v>
                </c:pt>
                <c:pt idx="5">
                  <c:v>60.27</c:v>
                </c:pt>
                <c:pt idx="6">
                  <c:v>68.489999999999995</c:v>
                </c:pt>
                <c:pt idx="7">
                  <c:v>90.41</c:v>
                </c:pt>
                <c:pt idx="8">
                  <c:v>76.709999999999994</c:v>
                </c:pt>
                <c:pt idx="9">
                  <c:v>47.94</c:v>
                </c:pt>
                <c:pt idx="10">
                  <c:v>69.86</c:v>
                </c:pt>
                <c:pt idx="11">
                  <c:v>76.03</c:v>
                </c:pt>
                <c:pt idx="12">
                  <c:v>84.25</c:v>
                </c:pt>
                <c:pt idx="13">
                  <c:v>79.45</c:v>
                </c:pt>
                <c:pt idx="14">
                  <c:v>95.89</c:v>
                </c:pt>
                <c:pt idx="15">
                  <c:v>89.5</c:v>
                </c:pt>
                <c:pt idx="16">
                  <c:v>84.25</c:v>
                </c:pt>
                <c:pt idx="17">
                  <c:v>89.04</c:v>
                </c:pt>
                <c:pt idx="18">
                  <c:v>45.89</c:v>
                </c:pt>
                <c:pt idx="19">
                  <c:v>40.409999999999997</c:v>
                </c:pt>
                <c:pt idx="20">
                  <c:v>67.81</c:v>
                </c:pt>
                <c:pt idx="21">
                  <c:v>74.66</c:v>
                </c:pt>
                <c:pt idx="22">
                  <c:v>78.08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ОУ № 9</c:v>
                </c:pt>
              </c:strCache>
            </c:strRef>
          </c:tx>
          <c:spPr>
            <a:ln w="38100" cap="rnd">
              <a:solidFill>
                <a:srgbClr val="E608D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rgbClr val="E608D6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Лист1!$E$2:$E$24</c:f>
              <c:numCache>
                <c:formatCode>General</c:formatCode>
                <c:ptCount val="23"/>
                <c:pt idx="0">
                  <c:v>28.57</c:v>
                </c:pt>
                <c:pt idx="1">
                  <c:v>37.5</c:v>
                </c:pt>
                <c:pt idx="2">
                  <c:v>37.5</c:v>
                </c:pt>
                <c:pt idx="3">
                  <c:v>50</c:v>
                </c:pt>
                <c:pt idx="4">
                  <c:v>12.5</c:v>
                </c:pt>
                <c:pt idx="5">
                  <c:v>67.86</c:v>
                </c:pt>
                <c:pt idx="6">
                  <c:v>82.14</c:v>
                </c:pt>
                <c:pt idx="7">
                  <c:v>94.64</c:v>
                </c:pt>
                <c:pt idx="8">
                  <c:v>76.790000000000006</c:v>
                </c:pt>
                <c:pt idx="9">
                  <c:v>37.5</c:v>
                </c:pt>
                <c:pt idx="10">
                  <c:v>66.069999999999993</c:v>
                </c:pt>
                <c:pt idx="11">
                  <c:v>80.36</c:v>
                </c:pt>
                <c:pt idx="12">
                  <c:v>88.39</c:v>
                </c:pt>
                <c:pt idx="13">
                  <c:v>80.36</c:v>
                </c:pt>
                <c:pt idx="14">
                  <c:v>98.21</c:v>
                </c:pt>
                <c:pt idx="15">
                  <c:v>94.05</c:v>
                </c:pt>
                <c:pt idx="16">
                  <c:v>88.39</c:v>
                </c:pt>
                <c:pt idx="17">
                  <c:v>91.07</c:v>
                </c:pt>
                <c:pt idx="18">
                  <c:v>41.96</c:v>
                </c:pt>
                <c:pt idx="19">
                  <c:v>34.82</c:v>
                </c:pt>
                <c:pt idx="20">
                  <c:v>50</c:v>
                </c:pt>
                <c:pt idx="21">
                  <c:v>75.89</c:v>
                </c:pt>
                <c:pt idx="22">
                  <c:v>76.78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ОУ № 11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38100">
                <a:solidFill>
                  <a:srgbClr val="FF0000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Лист1!$F$2:$F$24</c:f>
              <c:numCache>
                <c:formatCode>General</c:formatCode>
                <c:ptCount val="23"/>
                <c:pt idx="0">
                  <c:v>38.549999999999997</c:v>
                </c:pt>
                <c:pt idx="1">
                  <c:v>34.94</c:v>
                </c:pt>
                <c:pt idx="2">
                  <c:v>42.17</c:v>
                </c:pt>
                <c:pt idx="3">
                  <c:v>61.45</c:v>
                </c:pt>
                <c:pt idx="4">
                  <c:v>28.92</c:v>
                </c:pt>
                <c:pt idx="5">
                  <c:v>74.7</c:v>
                </c:pt>
                <c:pt idx="6">
                  <c:v>83.13</c:v>
                </c:pt>
                <c:pt idx="7">
                  <c:v>95.18</c:v>
                </c:pt>
                <c:pt idx="8">
                  <c:v>73.489999999999995</c:v>
                </c:pt>
                <c:pt idx="9">
                  <c:v>39.76</c:v>
                </c:pt>
                <c:pt idx="10">
                  <c:v>72.290000000000006</c:v>
                </c:pt>
                <c:pt idx="11">
                  <c:v>89.16</c:v>
                </c:pt>
                <c:pt idx="12">
                  <c:v>92.77</c:v>
                </c:pt>
                <c:pt idx="13">
                  <c:v>83.73</c:v>
                </c:pt>
                <c:pt idx="14">
                  <c:v>95.18</c:v>
                </c:pt>
                <c:pt idx="15">
                  <c:v>94.78</c:v>
                </c:pt>
                <c:pt idx="16">
                  <c:v>88.55</c:v>
                </c:pt>
                <c:pt idx="17">
                  <c:v>91.57</c:v>
                </c:pt>
                <c:pt idx="18">
                  <c:v>59.64</c:v>
                </c:pt>
                <c:pt idx="19">
                  <c:v>50.6</c:v>
                </c:pt>
                <c:pt idx="20">
                  <c:v>62.05</c:v>
                </c:pt>
                <c:pt idx="21">
                  <c:v>78.31</c:v>
                </c:pt>
                <c:pt idx="22">
                  <c:v>83.13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ОУ № 13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38100">
                <a:solidFill>
                  <a:schemeClr val="tx1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Лист1!$G$2:$G$24</c:f>
              <c:numCache>
                <c:formatCode>General</c:formatCode>
                <c:ptCount val="23"/>
                <c:pt idx="0">
                  <c:v>46.94</c:v>
                </c:pt>
                <c:pt idx="1">
                  <c:v>40.82</c:v>
                </c:pt>
                <c:pt idx="2">
                  <c:v>34.69</c:v>
                </c:pt>
                <c:pt idx="3">
                  <c:v>42.86</c:v>
                </c:pt>
                <c:pt idx="4">
                  <c:v>14.29</c:v>
                </c:pt>
                <c:pt idx="5">
                  <c:v>69.39</c:v>
                </c:pt>
                <c:pt idx="6">
                  <c:v>77.55</c:v>
                </c:pt>
                <c:pt idx="7">
                  <c:v>91.84</c:v>
                </c:pt>
                <c:pt idx="8">
                  <c:v>73.47</c:v>
                </c:pt>
                <c:pt idx="9">
                  <c:v>36.729999999999997</c:v>
                </c:pt>
                <c:pt idx="10">
                  <c:v>63.26</c:v>
                </c:pt>
                <c:pt idx="11">
                  <c:v>93.88</c:v>
                </c:pt>
                <c:pt idx="12">
                  <c:v>93.88</c:v>
                </c:pt>
                <c:pt idx="13">
                  <c:v>87.75</c:v>
                </c:pt>
                <c:pt idx="14">
                  <c:v>97.96</c:v>
                </c:pt>
                <c:pt idx="15">
                  <c:v>89.8</c:v>
                </c:pt>
                <c:pt idx="16">
                  <c:v>87.75</c:v>
                </c:pt>
                <c:pt idx="17">
                  <c:v>87.75</c:v>
                </c:pt>
                <c:pt idx="18">
                  <c:v>44.9</c:v>
                </c:pt>
                <c:pt idx="19">
                  <c:v>33.67</c:v>
                </c:pt>
                <c:pt idx="20">
                  <c:v>62.24</c:v>
                </c:pt>
                <c:pt idx="21">
                  <c:v>74.489999999999995</c:v>
                </c:pt>
                <c:pt idx="22">
                  <c:v>71.430000000000007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ОУ № 14</c:v>
                </c:pt>
              </c:strCache>
            </c:strRef>
          </c:tx>
          <c:spPr>
            <a:ln w="38100" cap="rnd">
              <a:solidFill>
                <a:srgbClr val="FFCE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38100">
                <a:solidFill>
                  <a:srgbClr val="FFCE33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Лист1!$H$2:$H$24</c:f>
              <c:numCache>
                <c:formatCode>General</c:formatCode>
                <c:ptCount val="23"/>
                <c:pt idx="0">
                  <c:v>34.369999999999997</c:v>
                </c:pt>
                <c:pt idx="1">
                  <c:v>31.25</c:v>
                </c:pt>
                <c:pt idx="2">
                  <c:v>32.81</c:v>
                </c:pt>
                <c:pt idx="3">
                  <c:v>51.56</c:v>
                </c:pt>
                <c:pt idx="4">
                  <c:v>14.06</c:v>
                </c:pt>
                <c:pt idx="5">
                  <c:v>62.5</c:v>
                </c:pt>
                <c:pt idx="6">
                  <c:v>89.06</c:v>
                </c:pt>
                <c:pt idx="7">
                  <c:v>96.87</c:v>
                </c:pt>
                <c:pt idx="8">
                  <c:v>75</c:v>
                </c:pt>
                <c:pt idx="9">
                  <c:v>37.5</c:v>
                </c:pt>
                <c:pt idx="10">
                  <c:v>73.44</c:v>
                </c:pt>
                <c:pt idx="11">
                  <c:v>89.06</c:v>
                </c:pt>
                <c:pt idx="12">
                  <c:v>89.84</c:v>
                </c:pt>
                <c:pt idx="13">
                  <c:v>88.28</c:v>
                </c:pt>
                <c:pt idx="14">
                  <c:v>95.31</c:v>
                </c:pt>
                <c:pt idx="15">
                  <c:v>93.75</c:v>
                </c:pt>
                <c:pt idx="16">
                  <c:v>91.41</c:v>
                </c:pt>
                <c:pt idx="17">
                  <c:v>95.31</c:v>
                </c:pt>
                <c:pt idx="18">
                  <c:v>62.5</c:v>
                </c:pt>
                <c:pt idx="19">
                  <c:v>40.630000000000003</c:v>
                </c:pt>
                <c:pt idx="20">
                  <c:v>71.09</c:v>
                </c:pt>
                <c:pt idx="21">
                  <c:v>89.06</c:v>
                </c:pt>
                <c:pt idx="22">
                  <c:v>89.06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ОУ № 15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38100">
                <a:solidFill>
                  <a:srgbClr val="C00000"/>
                </a:solidFill>
              </a:ln>
              <a:effectLst/>
            </c:spPr>
          </c:marker>
          <c:cat>
            <c:strRef>
              <c:f>Лист1!$A$2:$A$24</c:f>
              <c:strCache>
                <c:ptCount val="2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ИК1</c:v>
                </c:pt>
                <c:pt idx="12">
                  <c:v>ИК2</c:v>
                </c:pt>
                <c:pt idx="13">
                  <c:v>ИК3</c:v>
                </c:pt>
                <c:pt idx="14">
                  <c:v>СК1</c:v>
                </c:pt>
                <c:pt idx="15">
                  <c:v>СК2</c:v>
                </c:pt>
                <c:pt idx="16">
                  <c:v>СК3</c:v>
                </c:pt>
                <c:pt idx="17">
                  <c:v>СК4</c:v>
                </c:pt>
                <c:pt idx="18">
                  <c:v>ГК1</c:v>
                </c:pt>
                <c:pt idx="19">
                  <c:v>ГК2</c:v>
                </c:pt>
                <c:pt idx="20">
                  <c:v>ГК3</c:v>
                </c:pt>
                <c:pt idx="21">
                  <c:v>ГК4</c:v>
                </c:pt>
                <c:pt idx="22">
                  <c:v>ФК1</c:v>
                </c:pt>
              </c:strCache>
            </c:strRef>
          </c:cat>
          <c:val>
            <c:numRef>
              <c:f>Лист1!$I$2:$I$24</c:f>
              <c:numCache>
                <c:formatCode>General</c:formatCode>
                <c:ptCount val="23"/>
                <c:pt idx="0">
                  <c:v>13.33</c:v>
                </c:pt>
                <c:pt idx="1">
                  <c:v>26.67</c:v>
                </c:pt>
                <c:pt idx="2">
                  <c:v>20</c:v>
                </c:pt>
                <c:pt idx="3">
                  <c:v>46.67</c:v>
                </c:pt>
                <c:pt idx="4">
                  <c:v>6.67</c:v>
                </c:pt>
                <c:pt idx="5">
                  <c:v>33.33</c:v>
                </c:pt>
                <c:pt idx="6">
                  <c:v>80</c:v>
                </c:pt>
                <c:pt idx="7">
                  <c:v>93.33</c:v>
                </c:pt>
                <c:pt idx="8">
                  <c:v>66.67</c:v>
                </c:pt>
                <c:pt idx="9">
                  <c:v>40</c:v>
                </c:pt>
                <c:pt idx="10">
                  <c:v>53.33</c:v>
                </c:pt>
                <c:pt idx="11">
                  <c:v>70</c:v>
                </c:pt>
                <c:pt idx="12">
                  <c:v>86.67</c:v>
                </c:pt>
                <c:pt idx="13">
                  <c:v>80</c:v>
                </c:pt>
                <c:pt idx="14">
                  <c:v>100</c:v>
                </c:pt>
                <c:pt idx="15">
                  <c:v>88.89</c:v>
                </c:pt>
                <c:pt idx="16">
                  <c:v>96.67</c:v>
                </c:pt>
                <c:pt idx="17">
                  <c:v>93.33</c:v>
                </c:pt>
                <c:pt idx="18">
                  <c:v>53.33</c:v>
                </c:pt>
                <c:pt idx="19">
                  <c:v>40</c:v>
                </c:pt>
                <c:pt idx="20">
                  <c:v>66.67</c:v>
                </c:pt>
                <c:pt idx="21">
                  <c:v>83.33</c:v>
                </c:pt>
                <c:pt idx="22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3949184"/>
        <c:axId val="283949576"/>
      </c:lineChart>
      <c:catAx>
        <c:axId val="28394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3949576"/>
        <c:crosses val="autoZero"/>
        <c:auto val="1"/>
        <c:lblAlgn val="ctr"/>
        <c:lblOffset val="100"/>
        <c:noMultiLvlLbl val="0"/>
      </c:catAx>
      <c:valAx>
        <c:axId val="283949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3949184"/>
        <c:crosses val="autoZero"/>
        <c:crossBetween val="between"/>
      </c:valAx>
      <c:spPr>
        <a:noFill/>
        <a:ln w="9525"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rgbClr val="00CC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rgbClr val="0EE1EC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rgbClr val="E608D6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ysClr val="windowText" lastClr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rgbClr val="FFCE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90087436095540252"/>
          <c:w val="0.97776982162101644"/>
          <c:h val="9.912563904459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заданий КИМ ВПР-2021 по русскому языку, 8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 (11 класс в 2024 году)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803524077634068"/>
          <c:y val="1.67014613778705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3074687808376338E-2"/>
          <c:y val="7.618463662814591E-2"/>
          <c:w val="0.94820266807538789"/>
          <c:h val="0.7496071211349103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средняя доля выполнения заданий КИМ ВПР-2021, 8 класс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57150">
                <a:solidFill>
                  <a:srgbClr val="7030A0"/>
                </a:solidFill>
              </a:ln>
              <a:effectLst/>
            </c:spPr>
          </c:marker>
          <c:dLbls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3.4577056037424662E-2"/>
                  <c:y val="3.21032991961599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Лист1!$A$2:$A$22</c:f>
              <c:strCache>
                <c:ptCount val="21"/>
                <c:pt idx="0">
                  <c:v>1.К1</c:v>
                </c:pt>
                <c:pt idx="1">
                  <c:v>1.К2</c:v>
                </c:pt>
                <c:pt idx="2">
                  <c:v>1.К3</c:v>
                </c:pt>
                <c:pt idx="3">
                  <c:v>2.К1</c:v>
                </c:pt>
                <c:pt idx="4">
                  <c:v>2.К2</c:v>
                </c:pt>
                <c:pt idx="5">
                  <c:v>2.К3</c:v>
                </c:pt>
                <c:pt idx="6">
                  <c:v>3</c:v>
                </c:pt>
                <c:pt idx="7">
                  <c:v>4.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12.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49.2</c:v>
                </c:pt>
                <c:pt idx="1">
                  <c:v>23.42</c:v>
                </c:pt>
                <c:pt idx="2">
                  <c:v>92.13</c:v>
                </c:pt>
                <c:pt idx="3">
                  <c:v>81.239999999999995</c:v>
                </c:pt>
                <c:pt idx="4">
                  <c:v>40.14</c:v>
                </c:pt>
                <c:pt idx="5">
                  <c:v>32.46</c:v>
                </c:pt>
                <c:pt idx="6">
                  <c:v>34.479999999999997</c:v>
                </c:pt>
                <c:pt idx="7">
                  <c:v>18.8</c:v>
                </c:pt>
                <c:pt idx="8">
                  <c:v>63.27</c:v>
                </c:pt>
                <c:pt idx="9">
                  <c:v>43</c:v>
                </c:pt>
                <c:pt idx="10">
                  <c:v>33.090000000000003</c:v>
                </c:pt>
                <c:pt idx="11">
                  <c:v>43.15</c:v>
                </c:pt>
                <c:pt idx="12">
                  <c:v>42.57</c:v>
                </c:pt>
                <c:pt idx="13">
                  <c:v>68.22</c:v>
                </c:pt>
                <c:pt idx="14">
                  <c:v>33.880000000000003</c:v>
                </c:pt>
                <c:pt idx="15">
                  <c:v>55.69</c:v>
                </c:pt>
                <c:pt idx="16">
                  <c:v>40.520000000000003</c:v>
                </c:pt>
                <c:pt idx="17">
                  <c:v>44.61</c:v>
                </c:pt>
                <c:pt idx="18">
                  <c:v>34.11</c:v>
                </c:pt>
                <c:pt idx="19">
                  <c:v>44.31</c:v>
                </c:pt>
                <c:pt idx="20">
                  <c:v>84.55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средняя доля выполнения заданий КИМ ВПР-2021, 8 класс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Лист1!$A$2:$A$22</c:f>
              <c:strCache>
                <c:ptCount val="21"/>
                <c:pt idx="0">
                  <c:v>1.К1</c:v>
                </c:pt>
                <c:pt idx="1">
                  <c:v>1.К2</c:v>
                </c:pt>
                <c:pt idx="2">
                  <c:v>1.К3</c:v>
                </c:pt>
                <c:pt idx="3">
                  <c:v>2.К1</c:v>
                </c:pt>
                <c:pt idx="4">
                  <c:v>2.К2</c:v>
                </c:pt>
                <c:pt idx="5">
                  <c:v>2.К3</c:v>
                </c:pt>
                <c:pt idx="6">
                  <c:v>3</c:v>
                </c:pt>
                <c:pt idx="7">
                  <c:v>4.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12.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</c:strCache>
            </c:strRef>
          </c:cat>
          <c:val>
            <c:numRef>
              <c:f>Лист1!$C$2:$C$22</c:f>
              <c:numCache>
                <c:formatCode>General</c:formatCode>
                <c:ptCount val="21"/>
                <c:pt idx="0">
                  <c:v>55.02</c:v>
                </c:pt>
                <c:pt idx="1">
                  <c:v>31.65</c:v>
                </c:pt>
                <c:pt idx="2">
                  <c:v>94.05</c:v>
                </c:pt>
                <c:pt idx="3">
                  <c:v>77</c:v>
                </c:pt>
                <c:pt idx="4">
                  <c:v>43.98</c:v>
                </c:pt>
                <c:pt idx="5">
                  <c:v>41.28</c:v>
                </c:pt>
                <c:pt idx="6">
                  <c:v>35.19</c:v>
                </c:pt>
                <c:pt idx="7">
                  <c:v>27.53</c:v>
                </c:pt>
                <c:pt idx="8">
                  <c:v>62.85</c:v>
                </c:pt>
                <c:pt idx="9">
                  <c:v>44.95</c:v>
                </c:pt>
                <c:pt idx="10">
                  <c:v>52.26</c:v>
                </c:pt>
                <c:pt idx="11">
                  <c:v>52.87</c:v>
                </c:pt>
                <c:pt idx="12">
                  <c:v>52.3</c:v>
                </c:pt>
                <c:pt idx="13">
                  <c:v>75.88</c:v>
                </c:pt>
                <c:pt idx="14">
                  <c:v>39.630000000000003</c:v>
                </c:pt>
                <c:pt idx="15">
                  <c:v>60.56</c:v>
                </c:pt>
                <c:pt idx="16">
                  <c:v>43.57</c:v>
                </c:pt>
                <c:pt idx="17">
                  <c:v>54.68</c:v>
                </c:pt>
                <c:pt idx="18">
                  <c:v>41.61</c:v>
                </c:pt>
                <c:pt idx="19">
                  <c:v>50.44</c:v>
                </c:pt>
                <c:pt idx="20">
                  <c:v>82.96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Лист1!$A$2:$A$22</c:f>
              <c:strCache>
                <c:ptCount val="21"/>
                <c:pt idx="0">
                  <c:v>1.К1</c:v>
                </c:pt>
                <c:pt idx="1">
                  <c:v>1.К2</c:v>
                </c:pt>
                <c:pt idx="2">
                  <c:v>1.К3</c:v>
                </c:pt>
                <c:pt idx="3">
                  <c:v>2.К1</c:v>
                </c:pt>
                <c:pt idx="4">
                  <c:v>2.К2</c:v>
                </c:pt>
                <c:pt idx="5">
                  <c:v>2.К3</c:v>
                </c:pt>
                <c:pt idx="6">
                  <c:v>3</c:v>
                </c:pt>
                <c:pt idx="7">
                  <c:v>4.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12.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3950360"/>
        <c:axId val="283950752"/>
      </c:lineChart>
      <c:catAx>
        <c:axId val="283950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3950752"/>
        <c:crosses val="autoZero"/>
        <c:auto val="1"/>
        <c:lblAlgn val="ctr"/>
        <c:lblOffset val="100"/>
        <c:noMultiLvlLbl val="0"/>
      </c:catAx>
      <c:valAx>
        <c:axId val="28395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3950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3.9179715652230889E-3"/>
          <c:y val="0.90713740897210393"/>
          <c:w val="0.98954334010351808"/>
          <c:h val="8.18358456758667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8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Распределение</a:t>
            </a:r>
            <a:r>
              <a:rPr lang="ru-RU" sz="18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первичных баллов ЕГЭ-2024 по русскому языку (28.05.2024)</a:t>
            </a:r>
            <a:endParaRPr lang="ru-RU" sz="18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8669429741673021"/>
          <c:y val="2.29645903644686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8.7644222151298273E-2"/>
          <c:w val="0.94820266807538789"/>
          <c:h val="0.72635590721767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Первичный балл %.    Минимальные ПБ 0-9 (тестовые 0-22) отсутствуют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Лист1!$A$2:$A$41</c:f>
              <c:numCache>
                <c:formatCode>General</c:formatCode>
                <c:ptCount val="40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  <c:pt idx="14">
                  <c:v>25</c:v>
                </c:pt>
                <c:pt idx="15">
                  <c:v>26</c:v>
                </c:pt>
                <c:pt idx="16">
                  <c:v>27</c:v>
                </c:pt>
                <c:pt idx="17">
                  <c:v>28</c:v>
                </c:pt>
                <c:pt idx="18">
                  <c:v>29</c:v>
                </c:pt>
                <c:pt idx="19">
                  <c:v>30</c:v>
                </c:pt>
                <c:pt idx="20">
                  <c:v>31</c:v>
                </c:pt>
                <c:pt idx="21">
                  <c:v>32</c:v>
                </c:pt>
                <c:pt idx="22">
                  <c:v>33</c:v>
                </c:pt>
                <c:pt idx="23">
                  <c:v>34</c:v>
                </c:pt>
                <c:pt idx="24">
                  <c:v>35</c:v>
                </c:pt>
                <c:pt idx="25">
                  <c:v>36</c:v>
                </c:pt>
                <c:pt idx="26">
                  <c:v>37</c:v>
                </c:pt>
                <c:pt idx="27">
                  <c:v>38</c:v>
                </c:pt>
                <c:pt idx="28">
                  <c:v>39</c:v>
                </c:pt>
                <c:pt idx="29">
                  <c:v>40</c:v>
                </c:pt>
                <c:pt idx="30">
                  <c:v>41</c:v>
                </c:pt>
                <c:pt idx="31">
                  <c:v>42</c:v>
                </c:pt>
                <c:pt idx="32">
                  <c:v>43</c:v>
                </c:pt>
                <c:pt idx="33">
                  <c:v>44</c:v>
                </c:pt>
                <c:pt idx="34">
                  <c:v>45</c:v>
                </c:pt>
                <c:pt idx="35">
                  <c:v>46</c:v>
                </c:pt>
                <c:pt idx="36">
                  <c:v>47</c:v>
                </c:pt>
                <c:pt idx="37">
                  <c:v>48</c:v>
                </c:pt>
                <c:pt idx="38">
                  <c:v>49</c:v>
                </c:pt>
                <c:pt idx="39">
                  <c:v>50</c:v>
                </c:pt>
              </c:numCache>
            </c:numRef>
          </c:cat>
          <c:val>
            <c:numRef>
              <c:f>Лист1!$B$2:$B$41</c:f>
              <c:numCache>
                <c:formatCode>General</c:formatCode>
                <c:ptCount val="40"/>
                <c:pt idx="0">
                  <c:v>0</c:v>
                </c:pt>
                <c:pt idx="1">
                  <c:v>0.64</c:v>
                </c:pt>
                <c:pt idx="2">
                  <c:v>0</c:v>
                </c:pt>
                <c:pt idx="3">
                  <c:v>1.3</c:v>
                </c:pt>
                <c:pt idx="4">
                  <c:v>0</c:v>
                </c:pt>
                <c:pt idx="5">
                  <c:v>1.3</c:v>
                </c:pt>
                <c:pt idx="6">
                  <c:v>0.64</c:v>
                </c:pt>
                <c:pt idx="7">
                  <c:v>1.3</c:v>
                </c:pt>
                <c:pt idx="8">
                  <c:v>0</c:v>
                </c:pt>
                <c:pt idx="9">
                  <c:v>1.3</c:v>
                </c:pt>
                <c:pt idx="10">
                  <c:v>2.58</c:v>
                </c:pt>
                <c:pt idx="11">
                  <c:v>1.94</c:v>
                </c:pt>
                <c:pt idx="12">
                  <c:v>0.64</c:v>
                </c:pt>
                <c:pt idx="13">
                  <c:v>2.58</c:v>
                </c:pt>
                <c:pt idx="14">
                  <c:v>2.58</c:v>
                </c:pt>
                <c:pt idx="15">
                  <c:v>1.3</c:v>
                </c:pt>
                <c:pt idx="16">
                  <c:v>2.58</c:v>
                </c:pt>
                <c:pt idx="17">
                  <c:v>4.5199999999999996</c:v>
                </c:pt>
                <c:pt idx="18">
                  <c:v>3.23</c:v>
                </c:pt>
                <c:pt idx="19">
                  <c:v>5.16</c:v>
                </c:pt>
                <c:pt idx="20">
                  <c:v>1.94</c:v>
                </c:pt>
                <c:pt idx="21">
                  <c:v>7.1</c:v>
                </c:pt>
                <c:pt idx="22">
                  <c:v>3.87</c:v>
                </c:pt>
                <c:pt idx="23">
                  <c:v>5.81</c:v>
                </c:pt>
                <c:pt idx="24">
                  <c:v>5.16</c:v>
                </c:pt>
                <c:pt idx="25">
                  <c:v>2.58</c:v>
                </c:pt>
                <c:pt idx="26">
                  <c:v>3.87</c:v>
                </c:pt>
                <c:pt idx="27">
                  <c:v>6.45</c:v>
                </c:pt>
                <c:pt idx="28">
                  <c:v>3.87</c:v>
                </c:pt>
                <c:pt idx="29">
                  <c:v>1.94</c:v>
                </c:pt>
                <c:pt idx="30">
                  <c:v>2.58</c:v>
                </c:pt>
                <c:pt idx="31">
                  <c:v>0.64</c:v>
                </c:pt>
                <c:pt idx="32">
                  <c:v>5.81</c:v>
                </c:pt>
                <c:pt idx="33">
                  <c:v>3.23</c:v>
                </c:pt>
                <c:pt idx="34">
                  <c:v>1.3</c:v>
                </c:pt>
                <c:pt idx="35">
                  <c:v>5.16</c:v>
                </c:pt>
                <c:pt idx="36">
                  <c:v>1.3</c:v>
                </c:pt>
                <c:pt idx="37">
                  <c:v>3.23</c:v>
                </c:pt>
                <c:pt idx="38">
                  <c:v>0.64</c:v>
                </c:pt>
                <c:pt idx="3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4508872"/>
        <c:axId val="284509264"/>
      </c:barChart>
      <c:catAx>
        <c:axId val="28450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509264"/>
        <c:crosses val="autoZero"/>
        <c:auto val="1"/>
        <c:lblAlgn val="ctr"/>
        <c:lblOffset val="100"/>
        <c:noMultiLvlLbl val="0"/>
      </c:catAx>
      <c:valAx>
        <c:axId val="28450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50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7164680354412905"/>
          <c:w val="0.98954334010351808"/>
          <c:h val="5.6333950903195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Плотность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распределения первичных баллов по русскому языку ВПР-2021, 8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класс, 11 </a:t>
            </a:r>
            <a:r>
              <a:rPr lang="ru-RU" sz="1600" b="1" i="1" baseline="0" dirty="0" err="1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 в 2024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5197206357198537"/>
          <c:y val="2.2964509394572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2624823243487799E-2"/>
          <c:y val="7.8196599140629319E-2"/>
          <c:w val="0.94820266807538789"/>
          <c:h val="0.71620436276363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доля распределения первичных баллов ВПР-2021, 8 класс, русский язык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8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9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0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1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-3.8939967550027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0"/>
              <c:layout>
                <c:manualLayout>
                  <c:x val="6.5517919150886806E-3"/>
                  <c:y val="-1.51433207138993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</c:numCache>
            </c:numRef>
          </c:cat>
          <c:val>
            <c:numRef>
              <c:f>Лист1!$B$2:$B$53</c:f>
              <c:numCache>
                <c:formatCode>General</c:formatCode>
                <c:ptCount val="52"/>
                <c:pt idx="0">
                  <c:v>0</c:v>
                </c:pt>
                <c:pt idx="1">
                  <c:v>0.3</c:v>
                </c:pt>
                <c:pt idx="2">
                  <c:v>0.6</c:v>
                </c:pt>
                <c:pt idx="3">
                  <c:v>0.9</c:v>
                </c:pt>
                <c:pt idx="4">
                  <c:v>0</c:v>
                </c:pt>
                <c:pt idx="5">
                  <c:v>1.2</c:v>
                </c:pt>
                <c:pt idx="6">
                  <c:v>2</c:v>
                </c:pt>
                <c:pt idx="7">
                  <c:v>2.6</c:v>
                </c:pt>
                <c:pt idx="8">
                  <c:v>2.9</c:v>
                </c:pt>
                <c:pt idx="9">
                  <c:v>3.2</c:v>
                </c:pt>
                <c:pt idx="10">
                  <c:v>4.4000000000000004</c:v>
                </c:pt>
                <c:pt idx="11">
                  <c:v>2.6</c:v>
                </c:pt>
                <c:pt idx="12">
                  <c:v>4.4000000000000004</c:v>
                </c:pt>
                <c:pt idx="13">
                  <c:v>2.6</c:v>
                </c:pt>
                <c:pt idx="14">
                  <c:v>4.4000000000000004</c:v>
                </c:pt>
                <c:pt idx="15">
                  <c:v>2</c:v>
                </c:pt>
                <c:pt idx="16">
                  <c:v>3.2</c:v>
                </c:pt>
                <c:pt idx="17">
                  <c:v>1.7</c:v>
                </c:pt>
                <c:pt idx="18">
                  <c:v>2.6</c:v>
                </c:pt>
                <c:pt idx="19">
                  <c:v>2.9</c:v>
                </c:pt>
                <c:pt idx="20">
                  <c:v>2.9</c:v>
                </c:pt>
                <c:pt idx="21">
                  <c:v>2.9</c:v>
                </c:pt>
                <c:pt idx="22">
                  <c:v>1.5</c:v>
                </c:pt>
                <c:pt idx="23">
                  <c:v>2.2999999999999998</c:v>
                </c:pt>
                <c:pt idx="24">
                  <c:v>1.7</c:v>
                </c:pt>
                <c:pt idx="25">
                  <c:v>2.2999999999999998</c:v>
                </c:pt>
                <c:pt idx="26">
                  <c:v>4.0999999999999996</c:v>
                </c:pt>
                <c:pt idx="27">
                  <c:v>3.8</c:v>
                </c:pt>
                <c:pt idx="28">
                  <c:v>2</c:v>
                </c:pt>
                <c:pt idx="29">
                  <c:v>2.2999999999999998</c:v>
                </c:pt>
                <c:pt idx="30">
                  <c:v>2.2999999999999998</c:v>
                </c:pt>
                <c:pt idx="31">
                  <c:v>2.6</c:v>
                </c:pt>
                <c:pt idx="32">
                  <c:v>1.7</c:v>
                </c:pt>
                <c:pt idx="33">
                  <c:v>2.9</c:v>
                </c:pt>
                <c:pt idx="34">
                  <c:v>2.6</c:v>
                </c:pt>
                <c:pt idx="35">
                  <c:v>2.2999999999999998</c:v>
                </c:pt>
                <c:pt idx="36">
                  <c:v>2</c:v>
                </c:pt>
                <c:pt idx="37">
                  <c:v>2.2999999999999998</c:v>
                </c:pt>
                <c:pt idx="38">
                  <c:v>1.7</c:v>
                </c:pt>
                <c:pt idx="39">
                  <c:v>1.5</c:v>
                </c:pt>
                <c:pt idx="40">
                  <c:v>1.7</c:v>
                </c:pt>
                <c:pt idx="41">
                  <c:v>1.2</c:v>
                </c:pt>
                <c:pt idx="42">
                  <c:v>1.2</c:v>
                </c:pt>
                <c:pt idx="43">
                  <c:v>1.5</c:v>
                </c:pt>
                <c:pt idx="44">
                  <c:v>0.3</c:v>
                </c:pt>
                <c:pt idx="45">
                  <c:v>0.9</c:v>
                </c:pt>
                <c:pt idx="46">
                  <c:v>0.6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4510440"/>
        <c:axId val="284510832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доля распределения первичных баллов ВПР-2021, 8 класс, русский язык</c:v>
                </c:pt>
              </c:strCache>
            </c:strRef>
          </c:tx>
          <c:spPr>
            <a:ln w="38100" cap="rnd">
              <a:solidFill>
                <a:srgbClr val="3333C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38100">
                <a:solidFill>
                  <a:srgbClr val="3333CC"/>
                </a:solidFill>
              </a:ln>
              <a:effectLst/>
            </c:spPr>
          </c:marker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</c:numCache>
            </c:numRef>
          </c:cat>
          <c:val>
            <c:numRef>
              <c:f>Лист1!$C$2:$C$53</c:f>
              <c:numCache>
                <c:formatCode>General</c:formatCode>
                <c:ptCount val="52"/>
                <c:pt idx="0">
                  <c:v>0.1</c:v>
                </c:pt>
                <c:pt idx="1">
                  <c:v>0.1</c:v>
                </c:pt>
                <c:pt idx="2">
                  <c:v>0.4</c:v>
                </c:pt>
                <c:pt idx="3">
                  <c:v>0.5</c:v>
                </c:pt>
                <c:pt idx="4">
                  <c:v>0.7</c:v>
                </c:pt>
                <c:pt idx="5">
                  <c:v>0.9</c:v>
                </c:pt>
                <c:pt idx="6">
                  <c:v>1.2</c:v>
                </c:pt>
                <c:pt idx="7">
                  <c:v>1.4</c:v>
                </c:pt>
                <c:pt idx="8">
                  <c:v>1.8</c:v>
                </c:pt>
                <c:pt idx="9">
                  <c:v>1.9</c:v>
                </c:pt>
                <c:pt idx="10">
                  <c:v>2</c:v>
                </c:pt>
                <c:pt idx="11">
                  <c:v>2.1</c:v>
                </c:pt>
                <c:pt idx="12">
                  <c:v>2.4</c:v>
                </c:pt>
                <c:pt idx="13">
                  <c:v>2.6</c:v>
                </c:pt>
                <c:pt idx="14">
                  <c:v>2.2999999999999998</c:v>
                </c:pt>
                <c:pt idx="15">
                  <c:v>2.5</c:v>
                </c:pt>
                <c:pt idx="16">
                  <c:v>2.4</c:v>
                </c:pt>
                <c:pt idx="17">
                  <c:v>2.4</c:v>
                </c:pt>
                <c:pt idx="18">
                  <c:v>2.2999999999999998</c:v>
                </c:pt>
                <c:pt idx="19">
                  <c:v>2.1</c:v>
                </c:pt>
                <c:pt idx="20">
                  <c:v>2</c:v>
                </c:pt>
                <c:pt idx="21">
                  <c:v>1.8</c:v>
                </c:pt>
                <c:pt idx="22">
                  <c:v>1.8</c:v>
                </c:pt>
                <c:pt idx="23">
                  <c:v>1.6</c:v>
                </c:pt>
                <c:pt idx="24">
                  <c:v>1.3</c:v>
                </c:pt>
                <c:pt idx="25">
                  <c:v>1.2</c:v>
                </c:pt>
                <c:pt idx="26">
                  <c:v>10.199999999999999</c:v>
                </c:pt>
                <c:pt idx="27">
                  <c:v>6.1</c:v>
                </c:pt>
                <c:pt idx="28">
                  <c:v>4.5</c:v>
                </c:pt>
                <c:pt idx="29">
                  <c:v>3.7</c:v>
                </c:pt>
                <c:pt idx="30">
                  <c:v>2.8</c:v>
                </c:pt>
                <c:pt idx="31">
                  <c:v>2.2000000000000002</c:v>
                </c:pt>
                <c:pt idx="32">
                  <c:v>3.3</c:v>
                </c:pt>
                <c:pt idx="33">
                  <c:v>2.9</c:v>
                </c:pt>
                <c:pt idx="34">
                  <c:v>2.6</c:v>
                </c:pt>
                <c:pt idx="35">
                  <c:v>2.2000000000000002</c:v>
                </c:pt>
                <c:pt idx="36">
                  <c:v>2.1</c:v>
                </c:pt>
                <c:pt idx="37">
                  <c:v>2</c:v>
                </c:pt>
                <c:pt idx="38">
                  <c:v>1.8</c:v>
                </c:pt>
                <c:pt idx="39">
                  <c:v>1.6</c:v>
                </c:pt>
                <c:pt idx="40">
                  <c:v>1.5</c:v>
                </c:pt>
                <c:pt idx="41">
                  <c:v>1.4</c:v>
                </c:pt>
                <c:pt idx="42">
                  <c:v>1.3</c:v>
                </c:pt>
                <c:pt idx="43">
                  <c:v>1.1000000000000001</c:v>
                </c:pt>
                <c:pt idx="44">
                  <c:v>0.8</c:v>
                </c:pt>
                <c:pt idx="45">
                  <c:v>1.3</c:v>
                </c:pt>
                <c:pt idx="46">
                  <c:v>0.9</c:v>
                </c:pt>
                <c:pt idx="47">
                  <c:v>0.8</c:v>
                </c:pt>
                <c:pt idx="48">
                  <c:v>0.5</c:v>
                </c:pt>
                <c:pt idx="49">
                  <c:v>0.3</c:v>
                </c:pt>
                <c:pt idx="50">
                  <c:v>0.3</c:v>
                </c:pt>
                <c:pt idx="51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4510440"/>
        <c:axId val="284510832"/>
      </c:lineChart>
      <c:catAx>
        <c:axId val="28451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510832"/>
        <c:crosses val="autoZero"/>
        <c:auto val="1"/>
        <c:lblAlgn val="ctr"/>
        <c:lblOffset val="100"/>
        <c:noMultiLvlLbl val="0"/>
      </c:catAx>
      <c:valAx>
        <c:axId val="28451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510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3333CC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6777411071317545"/>
          <c:w val="0.98954334010351808"/>
          <c:h val="9.8839892174105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1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sz="1600" b="1" i="1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Плотность</a:t>
            </a:r>
            <a:r>
              <a:rPr lang="ru-RU" sz="1600" b="1" i="1" baseline="0" dirty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распределения первичных баллов по русскому языку ВПР-2020, 7 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класс, 11 </a:t>
            </a:r>
            <a:r>
              <a:rPr lang="ru-RU" sz="1600" b="1" i="1" baseline="0" dirty="0" err="1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кл</a:t>
            </a:r>
            <a:r>
              <a:rPr lang="ru-RU" sz="1600" b="1" i="1" baseline="0" dirty="0" smtClean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 в 2024</a:t>
            </a:r>
            <a:endParaRPr lang="ru-RU" sz="1600" b="1" i="1" dirty="0">
              <a:solidFill>
                <a:srgbClr val="9933FF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15197206357198537"/>
          <c:y val="2.2964509394572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383389711416783E-2"/>
          <c:y val="8.0360001972613546E-2"/>
          <c:w val="0.94820266807538789"/>
          <c:h val="0.71620436276363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Североуральский ГО: доля распределения первичных баллов ВПР-2020, 7 класс, русский язык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8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29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0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1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</c:dPt>
          <c:dPt>
            <c:idx val="3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4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4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-3.8939967550027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C66"/>
              </a:solidFill>
              <a:ln>
                <a:noFill/>
              </a:ln>
              <a:effectLst>
                <a:softEdge rad="3175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ysClr val="windowText" lastClr="000000"/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</c:numCache>
            </c:numRef>
          </c:cat>
          <c:val>
            <c:numRef>
              <c:f>Лист1!$B$2:$B$53</c:f>
              <c:numCache>
                <c:formatCode>General</c:formatCode>
                <c:ptCount val="52"/>
                <c:pt idx="0">
                  <c:v>0</c:v>
                </c:pt>
                <c:pt idx="1">
                  <c:v>0</c:v>
                </c:pt>
                <c:pt idx="2">
                  <c:v>0.3</c:v>
                </c:pt>
                <c:pt idx="3">
                  <c:v>2.4</c:v>
                </c:pt>
                <c:pt idx="4">
                  <c:v>1</c:v>
                </c:pt>
                <c:pt idx="5">
                  <c:v>2.1</c:v>
                </c:pt>
                <c:pt idx="6">
                  <c:v>1</c:v>
                </c:pt>
                <c:pt idx="7">
                  <c:v>2.6</c:v>
                </c:pt>
                <c:pt idx="8">
                  <c:v>2.4</c:v>
                </c:pt>
                <c:pt idx="9">
                  <c:v>2.4</c:v>
                </c:pt>
                <c:pt idx="10">
                  <c:v>1.3</c:v>
                </c:pt>
                <c:pt idx="11">
                  <c:v>2.4</c:v>
                </c:pt>
                <c:pt idx="12">
                  <c:v>2.4</c:v>
                </c:pt>
                <c:pt idx="13">
                  <c:v>3.1</c:v>
                </c:pt>
                <c:pt idx="14">
                  <c:v>1.8</c:v>
                </c:pt>
                <c:pt idx="15">
                  <c:v>1.8</c:v>
                </c:pt>
                <c:pt idx="16">
                  <c:v>2.1</c:v>
                </c:pt>
                <c:pt idx="17">
                  <c:v>3.1</c:v>
                </c:pt>
                <c:pt idx="18">
                  <c:v>2.9</c:v>
                </c:pt>
                <c:pt idx="19">
                  <c:v>1</c:v>
                </c:pt>
                <c:pt idx="20">
                  <c:v>3.7</c:v>
                </c:pt>
                <c:pt idx="21">
                  <c:v>8.4</c:v>
                </c:pt>
                <c:pt idx="22">
                  <c:v>7.1</c:v>
                </c:pt>
                <c:pt idx="23">
                  <c:v>3.9</c:v>
                </c:pt>
                <c:pt idx="24">
                  <c:v>1.6</c:v>
                </c:pt>
                <c:pt idx="25">
                  <c:v>3.4</c:v>
                </c:pt>
                <c:pt idx="26">
                  <c:v>3.9</c:v>
                </c:pt>
                <c:pt idx="27">
                  <c:v>3.1</c:v>
                </c:pt>
                <c:pt idx="28">
                  <c:v>2.6</c:v>
                </c:pt>
                <c:pt idx="29">
                  <c:v>1.8</c:v>
                </c:pt>
                <c:pt idx="30">
                  <c:v>1.8</c:v>
                </c:pt>
                <c:pt idx="31">
                  <c:v>3.7</c:v>
                </c:pt>
                <c:pt idx="32">
                  <c:v>6.3</c:v>
                </c:pt>
                <c:pt idx="33">
                  <c:v>1.8</c:v>
                </c:pt>
                <c:pt idx="34">
                  <c:v>2.4</c:v>
                </c:pt>
                <c:pt idx="35">
                  <c:v>1.3</c:v>
                </c:pt>
                <c:pt idx="36">
                  <c:v>1.8</c:v>
                </c:pt>
                <c:pt idx="37">
                  <c:v>1.3</c:v>
                </c:pt>
                <c:pt idx="38">
                  <c:v>1.3</c:v>
                </c:pt>
                <c:pt idx="39">
                  <c:v>0.8</c:v>
                </c:pt>
                <c:pt idx="40">
                  <c:v>0.8</c:v>
                </c:pt>
                <c:pt idx="41">
                  <c:v>0.3</c:v>
                </c:pt>
                <c:pt idx="42">
                  <c:v>0.3</c:v>
                </c:pt>
                <c:pt idx="43">
                  <c:v>0.5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4511616"/>
        <c:axId val="284512008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Свердловская область: доля распределения первичных баллов ВПР-2020, 7 класс, русский язык</c:v>
                </c:pt>
              </c:strCache>
            </c:strRef>
          </c:tx>
          <c:spPr>
            <a:ln w="38100" cap="rnd">
              <a:solidFill>
                <a:srgbClr val="3333C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38100">
                <a:solidFill>
                  <a:srgbClr val="3333CC"/>
                </a:solidFill>
              </a:ln>
              <a:effectLst/>
            </c:spPr>
          </c:marker>
          <c:cat>
            <c:numRef>
              <c:f>Лист1!$A$2:$A$53</c:f>
              <c:numCache>
                <c:formatCode>General</c:formatCode>
                <c:ptCount val="5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</c:numCache>
            </c:numRef>
          </c:cat>
          <c:val>
            <c:numRef>
              <c:f>Лист1!$C$2:$C$53</c:f>
              <c:numCache>
                <c:formatCode>General</c:formatCode>
                <c:ptCount val="52"/>
                <c:pt idx="0">
                  <c:v>0.3</c:v>
                </c:pt>
                <c:pt idx="1">
                  <c:v>0.3</c:v>
                </c:pt>
                <c:pt idx="2">
                  <c:v>0.7</c:v>
                </c:pt>
                <c:pt idx="3">
                  <c:v>0.9</c:v>
                </c:pt>
                <c:pt idx="4">
                  <c:v>1.1000000000000001</c:v>
                </c:pt>
                <c:pt idx="5">
                  <c:v>1.6</c:v>
                </c:pt>
                <c:pt idx="6">
                  <c:v>1.6</c:v>
                </c:pt>
                <c:pt idx="7">
                  <c:v>2.1</c:v>
                </c:pt>
                <c:pt idx="8">
                  <c:v>2.2000000000000002</c:v>
                </c:pt>
                <c:pt idx="9">
                  <c:v>2.5</c:v>
                </c:pt>
                <c:pt idx="10">
                  <c:v>2.6</c:v>
                </c:pt>
                <c:pt idx="11">
                  <c:v>2.8</c:v>
                </c:pt>
                <c:pt idx="12">
                  <c:v>2.8</c:v>
                </c:pt>
                <c:pt idx="13">
                  <c:v>2.9</c:v>
                </c:pt>
                <c:pt idx="14">
                  <c:v>2.9</c:v>
                </c:pt>
                <c:pt idx="15">
                  <c:v>2.8</c:v>
                </c:pt>
                <c:pt idx="16">
                  <c:v>3</c:v>
                </c:pt>
                <c:pt idx="17">
                  <c:v>2.9</c:v>
                </c:pt>
                <c:pt idx="18">
                  <c:v>2.7</c:v>
                </c:pt>
                <c:pt idx="19">
                  <c:v>2.5</c:v>
                </c:pt>
                <c:pt idx="20">
                  <c:v>2.2000000000000002</c:v>
                </c:pt>
                <c:pt idx="21">
                  <c:v>1.9</c:v>
                </c:pt>
                <c:pt idx="22">
                  <c:v>7.8</c:v>
                </c:pt>
                <c:pt idx="23">
                  <c:v>5.5</c:v>
                </c:pt>
                <c:pt idx="24">
                  <c:v>4.0999999999999996</c:v>
                </c:pt>
                <c:pt idx="25">
                  <c:v>3.8</c:v>
                </c:pt>
                <c:pt idx="26">
                  <c:v>3.2</c:v>
                </c:pt>
                <c:pt idx="27">
                  <c:v>2.8</c:v>
                </c:pt>
                <c:pt idx="28">
                  <c:v>2.4</c:v>
                </c:pt>
                <c:pt idx="29">
                  <c:v>2.4</c:v>
                </c:pt>
                <c:pt idx="30">
                  <c:v>2.1</c:v>
                </c:pt>
                <c:pt idx="31">
                  <c:v>1.4</c:v>
                </c:pt>
                <c:pt idx="32">
                  <c:v>3.6</c:v>
                </c:pt>
                <c:pt idx="33">
                  <c:v>2.5</c:v>
                </c:pt>
                <c:pt idx="34">
                  <c:v>2.1</c:v>
                </c:pt>
                <c:pt idx="35">
                  <c:v>1.9</c:v>
                </c:pt>
                <c:pt idx="36">
                  <c:v>1.6</c:v>
                </c:pt>
                <c:pt idx="37">
                  <c:v>1.3</c:v>
                </c:pt>
                <c:pt idx="38">
                  <c:v>1.2</c:v>
                </c:pt>
                <c:pt idx="39">
                  <c:v>1.1000000000000001</c:v>
                </c:pt>
                <c:pt idx="40">
                  <c:v>0.8</c:v>
                </c:pt>
                <c:pt idx="41">
                  <c:v>0.6</c:v>
                </c:pt>
                <c:pt idx="42">
                  <c:v>1</c:v>
                </c:pt>
                <c:pt idx="43">
                  <c:v>0.6</c:v>
                </c:pt>
                <c:pt idx="44">
                  <c:v>0.4</c:v>
                </c:pt>
                <c:pt idx="45">
                  <c:v>0.3</c:v>
                </c:pt>
                <c:pt idx="46">
                  <c:v>0.1</c:v>
                </c:pt>
                <c:pt idx="4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4511616"/>
        <c:axId val="284512008"/>
      </c:lineChart>
      <c:catAx>
        <c:axId val="28451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9933FF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512008"/>
        <c:crosses val="autoZero"/>
        <c:auto val="1"/>
        <c:lblAlgn val="ctr"/>
        <c:lblOffset val="100"/>
        <c:noMultiLvlLbl val="0"/>
      </c:catAx>
      <c:valAx>
        <c:axId val="284512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28451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300" b="1" i="0" u="none" strike="noStrike" kern="1200" baseline="0">
                <a:solidFill>
                  <a:srgbClr val="3333CC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9179715652230889E-3"/>
          <c:y val="0.86777411071317545"/>
          <c:w val="0.98954334010351808"/>
          <c:h val="0.10965654982689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1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2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9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5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59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14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61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77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32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2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92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90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25180-632E-4715-A98D-96F471AD440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BBB5-926D-451B-9EA7-B6BF9DC69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49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ge.midural.ru/" TargetMode="External"/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dsoo.ru/" TargetMode="External"/><Relationship Id="rId4" Type="http://schemas.openxmlformats.org/officeDocument/2006/relationships/hyperlink" Target="https://fioco.ru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mz38@bk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78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Педагогические чтения</a:t>
            </a:r>
            <a:endParaRPr lang="ru-RU" sz="36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7505" y="1730188"/>
            <a:ext cx="10551459" cy="4589930"/>
          </a:xfrm>
        </p:spPr>
        <p:txBody>
          <a:bodyPr>
            <a:normAutofit lnSpcReduction="10000"/>
          </a:bodyPr>
          <a:lstStyle/>
          <a:p>
            <a:endParaRPr lang="ru-RU" sz="4800" b="1" i="1" dirty="0" smtClean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Управление качеством образования</a:t>
            </a:r>
          </a:p>
          <a:p>
            <a:endParaRPr lang="ru-RU" sz="4800" b="1" i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endParaRPr lang="ru-RU" b="1" dirty="0" smtClean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endParaRPr lang="ru-RU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Секция № 5</a:t>
            </a:r>
          </a:p>
          <a:p>
            <a:r>
              <a:rPr lang="ru-RU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 Североуральск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15 октября 2024 </a:t>
            </a:r>
            <a:endParaRPr lang="ru-RU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23835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99882" y="412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37231087"/>
              </p:ext>
            </p:extLst>
          </p:nvPr>
        </p:nvGraphicFramePr>
        <p:xfrm>
          <a:off x="699248" y="412375"/>
          <a:ext cx="10901082" cy="608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4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01271" y="4661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71251168"/>
              </p:ext>
            </p:extLst>
          </p:nvPr>
        </p:nvGraphicFramePr>
        <p:xfrm>
          <a:off x="740664" y="466165"/>
          <a:ext cx="10725911" cy="608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607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27752" y="422059"/>
            <a:ext cx="1350996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30334162"/>
              </p:ext>
            </p:extLst>
          </p:nvPr>
        </p:nvGraphicFramePr>
        <p:xfrm>
          <a:off x="745684" y="422059"/>
          <a:ext cx="10739718" cy="608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33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504451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Сравнение выполнения некоторых заданий (средняя доля по всем ОО)</a:t>
            </a:r>
            <a:endParaRPr lang="ru-RU" sz="24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869577"/>
            <a:ext cx="5157787" cy="41058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ВПР-8 класс, 2021</a:t>
            </a:r>
            <a:endParaRPr lang="ru-RU" sz="2000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398494"/>
            <a:ext cx="5157787" cy="4791169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1К2. Соблюдение пунктуационных норм (23,42)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3. Правильно писать с НЕ слова различных частей речи (34,48)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4. Правильно писать Н и НН в словах разных частей речи (18,6)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5. Поставить ударение в словах (63,27)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6. Случаи нарушения грамматических норм. Исправить ошибки на согласование (43,0)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15. Находить предложения с обособленными согласованными определениями (34,11)</a:t>
            </a:r>
            <a:endParaRPr lang="ru-RU" sz="20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869577"/>
            <a:ext cx="5183188" cy="41058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ЕГЭ, 11 класс, 2024</a:t>
            </a:r>
            <a:endParaRPr lang="ru-RU" sz="2000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1398494"/>
            <a:ext cx="5183188" cy="4791169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27К8. Соблюдение пунктуационных норм (46,02)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13. Правописание НЕ- и НИ- (64,52)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15. Правописание –Н- и –НН- в словах различных частей речи (54,19)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4. Нормы ударения в современном литературном русском языке (55,48)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27 К9. Соблюдение грамматических норм (57,42)</a:t>
            </a:r>
          </a:p>
          <a:p>
            <a:pPr algn="just"/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16. Знаки препинания в предложениях с однородными членами (43,87)</a:t>
            </a:r>
          </a:p>
          <a:p>
            <a:pPr marL="0" indent="0" algn="just">
              <a:buNone/>
            </a:pP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Низким уровнем выполнения считается: менее 60% для заданий базового уровня, менее 50% для заданий повышенного уровня сложности</a:t>
            </a:r>
            <a:endParaRPr lang="ru-RU" sz="1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494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09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Организация работы с результатами оценочных процедур</a:t>
            </a:r>
            <a:endParaRPr lang="ru-RU" sz="24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9224"/>
            <a:ext cx="10515600" cy="5423647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«накопительный» мониторинг результатов оценочных процедур по каждому классу, в классе по группам обучающихся и/или индивидуально (10% - контрольные работы от учителя, ВПР, ОГЭ, ЕГЭ);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передача информации мониторинга (результатов оценочных процедур, имеющегося анализа результатов) при смене учителя в классе, при переходе класса с одного уровня образования на другой, при переходе ученика из одной школы в другую (внутри муниципалитета и/или при приеме в 10 класс)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контроль администрации за формированием мониторинга по каждому предмету, включенному в оценочные процедуры (организация, наличие у учителя)</a:t>
            </a:r>
          </a:p>
          <a:p>
            <a:pPr algn="just"/>
            <a:r>
              <a:rPr lang="ru-RU" sz="2000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</a:t>
            </a:r>
            <a:r>
              <a:rPr lang="ru-RU" sz="20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спользование результатов оценочных процедур для преодоления учебных дефицитов групп учащихся, класса</a:t>
            </a:r>
          </a:p>
          <a:p>
            <a:pPr algn="just"/>
            <a:r>
              <a:rPr lang="ru-RU" sz="2000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</a:t>
            </a:r>
            <a:r>
              <a:rPr lang="ru-RU" sz="20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спользование результатов ВПР-4 в качестве «входной диагностики» в 5 классе. Аналогично для последующих классов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«вычленение» из общего протокола результатов ОГЭ вновь принятых десятиклассников (по 4-м предметам), определение уровня выполнения заданий КИМ десятиклассниками,  использование в 10 классе в качестве «входной диагностики» в целях преодоления имеющихся учебных дефицитов</a:t>
            </a:r>
            <a:endParaRPr lang="ru-RU" sz="2000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7190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21977" y="9412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4525892"/>
              </p:ext>
            </p:extLst>
          </p:nvPr>
        </p:nvGraphicFramePr>
        <p:xfrm>
          <a:off x="510988" y="439272"/>
          <a:ext cx="10972799" cy="5853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36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059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Распределение первичных баллов ЕГЭ-2024, русский язык (все субъекты РФ и Свердловская область)</a:t>
            </a:r>
            <a:endParaRPr lang="ru-RU" sz="18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24718" y="3006776"/>
            <a:ext cx="4567869" cy="2460279"/>
          </a:xfrm>
        </p:spPr>
        <p:txBody>
          <a:bodyPr>
            <a:normAutofit/>
          </a:bodyPr>
          <a:lstStyle/>
          <a:p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193712" y="3506305"/>
            <a:ext cx="3213435" cy="3460714"/>
          </a:xfrm>
        </p:spPr>
        <p:txBody>
          <a:bodyPr>
            <a:normAutofit/>
          </a:bodyPr>
          <a:lstStyle/>
          <a:p>
            <a:pPr algn="ctr"/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/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/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16860" y="-134937"/>
            <a:ext cx="107479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28" y="1368425"/>
            <a:ext cx="5386175" cy="480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000222" y="1368425"/>
            <a:ext cx="7561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" name="Рисунок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304" y="1508760"/>
            <a:ext cx="5837638" cy="466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1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72988" y="4123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65055749"/>
              </p:ext>
            </p:extLst>
          </p:nvPr>
        </p:nvGraphicFramePr>
        <p:xfrm>
          <a:off x="708212" y="412376"/>
          <a:ext cx="10856259" cy="587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236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1623" y="44823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54834715"/>
              </p:ext>
            </p:extLst>
          </p:nvPr>
        </p:nvGraphicFramePr>
        <p:xfrm>
          <a:off x="663389" y="448235"/>
          <a:ext cx="10954870" cy="587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88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21976" y="5468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75780045"/>
              </p:ext>
            </p:extLst>
          </p:nvPr>
        </p:nvGraphicFramePr>
        <p:xfrm>
          <a:off x="770965" y="546847"/>
          <a:ext cx="10667999" cy="587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9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Актуальные направления</a:t>
            </a:r>
            <a:endParaRPr lang="ru-RU" sz="32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Управление на основе данных (объективность данных)</a:t>
            </a:r>
          </a:p>
          <a:p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Формирование функциональной грамотности обучающихся</a:t>
            </a:r>
          </a:p>
          <a:p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Развитие естественно-научного образования (профориентация, профильное обучение)</a:t>
            </a:r>
          </a:p>
          <a:p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Использование новой инфраструктуры (Точки роста, </a:t>
            </a:r>
            <a:r>
              <a:rPr lang="en-US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IT</a:t>
            </a:r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-куб, музеи, </a:t>
            </a:r>
            <a:r>
              <a:rPr lang="ru-RU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</a:t>
            </a:r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ехнопарки, библиотеки, учреждения дополнительного образования, клубы (спортивные, военно-патриотические), иное)</a:t>
            </a:r>
          </a:p>
          <a:p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Базовые школы, школы-спутники</a:t>
            </a:r>
          </a:p>
          <a:p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Уральская инженерная школа</a:t>
            </a:r>
          </a:p>
          <a:p>
            <a:r>
              <a:rPr lang="ru-RU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Проект «Школы Минпросвещения России»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8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376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Повышение качества управления информацией и оценочной деятельности учителя</a:t>
            </a:r>
            <a:endParaRPr lang="ru-RU" sz="20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3366"/>
            <a:ext cx="10515600" cy="53519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Из профстандарта педагога: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Осуществляет объективную оценку знаний обучающихся; </a:t>
            </a:r>
          </a:p>
          <a:p>
            <a:r>
              <a:rPr lang="ru-RU" sz="18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</a:t>
            </a:r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существляет организацию, контроль и оценку учебных достижений освоения образовательной программы по учебному предмету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Проводит систематический анализ эффективности подходов к обучению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Необходимо:</a:t>
            </a:r>
          </a:p>
          <a:p>
            <a:r>
              <a:rPr lang="ru-RU" sz="18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Внутришкольная система повышения методической компетентности педагога, в том числе, отработка навыка анализа на основе предложенного </a:t>
            </a:r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алгоритма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Повышение качества управления информацией (повышение качества использования имеющихся данных о результатах оценочных процедур регионального и федерального уровней)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Акцент на аналитику и принятие решений на основе анализа данных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Стратегическое и оперативное планирование по устранению учебных дефицитов обучающихся, работа с детьми разных групп 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Мотивация и взаимодействие учителей (команда)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Объективная оценка знаний обучающихся. Единые, принятые учителями в практику, принципы и критерии оценивания (на основе критерий оценивания ВПР, ОГЭ, ЕГЭ)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Вовлечение родителей в образовательный процесс, формирование принятия объективного оценивания с целью преодоления трудностей обучения детей</a:t>
            </a:r>
          </a:p>
          <a:p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>
              <a:buNone/>
            </a:pPr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477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273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Кроме того:</a:t>
            </a:r>
            <a:endParaRPr lang="ru-RU" sz="32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0588"/>
            <a:ext cx="10515600" cy="5056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Постоянное обращение к информационным ресурсам, контроль администрации:</a:t>
            </a:r>
          </a:p>
          <a:p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ФГБНУ «ФИПИ»: </a:t>
            </a:r>
            <a:r>
              <a:rPr lang="en-US" sz="1800" dirty="0">
                <a:latin typeface="PT Astra Serif" panose="020A0603040505020204" pitchFamily="18" charset="-52"/>
                <a:ea typeface="PT Astra Serif" panose="020A0603040505020204" pitchFamily="18" charset="-52"/>
                <a:hlinkClick r:id="rId2"/>
              </a:rPr>
              <a:t>https://fipi.ru</a:t>
            </a:r>
            <a:r>
              <a:rPr lang="en-US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hlinkClick r:id="rId2"/>
              </a:rPr>
              <a:t>/</a:t>
            </a: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(ежегодные аналитические материалы и методические рекомендации на основе анализа результатов ЕГЭ для учителей; проекты и образцы КИМ ОГЭ и КИМ ЕГЭ; вебинары по итогам ЕГЭ и по особенностям новых КИМ; ежегодные методические материалы по проверке выполнения заданий с развернутым ответом ЕГЭ; методрекомендации для учителей школ с высокой долей обучающихся с рисками учебной неуспешности; банк заданий для оценки читательской грамотности; методика оценивания базовых навыков для решения практико-ориентированных задач; задания по истории, обществознанию, биологии, физике, химии для развития письменной речи; универсальные кодификаторы для процедур оценки качества образования для всех уровней общего образования и другое)</a:t>
            </a:r>
          </a:p>
          <a:p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Сайт «ЕГЭ и ОГЭ в Свердловской области»: </a:t>
            </a:r>
            <a:r>
              <a:rPr lang="en-US" sz="1800" dirty="0">
                <a:latin typeface="PT Astra Serif" panose="020A0603040505020204" pitchFamily="18" charset="-52"/>
                <a:ea typeface="PT Astra Serif" panose="020A0603040505020204" pitchFamily="18" charset="-52"/>
                <a:hlinkClick r:id="rId3"/>
              </a:rPr>
              <a:t>https://ege.midural.ru</a:t>
            </a:r>
            <a:r>
              <a:rPr lang="en-US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hlinkClick r:id="rId3"/>
              </a:rPr>
              <a:t>/</a:t>
            </a: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(региональные информационно-аналитические материалы по результатам ОГЭ, ЕГЭ и ВПР; вебинары по результатам анализа ОГЭ и ЕГЭ в Свердловской области; отчеты по итогам проведения региональных мониторингов предметных результатов и другое)</a:t>
            </a:r>
          </a:p>
          <a:p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ФИОКО: </a:t>
            </a:r>
            <a:r>
              <a:rPr lang="en-US" sz="1800" dirty="0">
                <a:latin typeface="PT Astra Serif" panose="020A0603040505020204" pitchFamily="18" charset="-52"/>
                <a:ea typeface="PT Astra Serif" panose="020A0603040505020204" pitchFamily="18" charset="-52"/>
                <a:hlinkClick r:id="rId4"/>
              </a:rPr>
              <a:t>https://fioco.ru</a:t>
            </a:r>
            <a:r>
              <a:rPr lang="en-US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hlinkClick r:id="rId4"/>
              </a:rPr>
              <a:t>/</a:t>
            </a: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(всё о проведении ВПР, в том числе, образцы КИМ ВПР-2025 по каждому предмету и классу)</a:t>
            </a:r>
          </a:p>
          <a:p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ЕДСОО (Единое содержание общего образования): </a:t>
            </a:r>
            <a:r>
              <a:rPr lang="en-US" sz="1800" dirty="0">
                <a:latin typeface="PT Astra Serif" panose="020A0603040505020204" pitchFamily="18" charset="-52"/>
                <a:ea typeface="PT Astra Serif" panose="020A0603040505020204" pitchFamily="18" charset="-52"/>
                <a:hlinkClick r:id="rId5"/>
              </a:rPr>
              <a:t>https://edsoo.ru</a:t>
            </a:r>
            <a:r>
              <a:rPr lang="en-US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hlinkClick r:id="rId5"/>
              </a:rPr>
              <a:t>/</a:t>
            </a: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(рабочие программы, методические материалы, конструктор рабочих программ)</a:t>
            </a:r>
            <a:endParaRPr lang="ru-RU" sz="1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222209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353" y="466165"/>
            <a:ext cx="11008659" cy="6170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Методика </a:t>
            </a:r>
            <a:r>
              <a:rPr lang="ru-RU" sz="2800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– сокровищница долгого исторического опыта преподавания, содержащая принципы и законы, доказуемые практикой.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Преподавание любого предмета должно быть постепенным и подробным, идти «от знакомого к незнакомому», «от частного к общему», «от простого к сложному», «от конкретного к абстрактному», точнее – через простое, элементарное к сложному, составному.</a:t>
            </a:r>
            <a:r>
              <a:rPr lang="ru-RU" sz="2800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Законами обучения</a:t>
            </a:r>
            <a:r>
              <a:rPr lang="ru-RU" sz="2800" b="1" i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сообразно человеческой природе</a:t>
            </a:r>
            <a:r>
              <a:rPr lang="ru-RU" sz="2800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являются единство теории и практики, абстрактного и конкретного, логики и интуиции, мысли и действия – это и законы познания.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Понятным будет только то изложение, которое показывает явление, понятие в развитии</a:t>
            </a:r>
            <a:r>
              <a:rPr lang="ru-RU" sz="2800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чтобы ученик видел, как оно возникает, почему приобретает тот или иной вид. Этот закон должен соблюдаться в преподавании на всех уровнях и в учебной книге</a:t>
            </a:r>
            <a:r>
              <a:rPr lang="ru-RU" sz="2800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2400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становлено Яном Амосом Коменским в 1654 году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42981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74377" y="3316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387470"/>
              </p:ext>
            </p:extLst>
          </p:nvPr>
        </p:nvGraphicFramePr>
        <p:xfrm>
          <a:off x="658369" y="331694"/>
          <a:ext cx="11055096" cy="608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0426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90918" y="52891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6067178"/>
              </p:ext>
            </p:extLst>
          </p:nvPr>
        </p:nvGraphicFramePr>
        <p:xfrm>
          <a:off x="555812" y="528917"/>
          <a:ext cx="11250706" cy="587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9185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04683" y="3944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35888946"/>
              </p:ext>
            </p:extLst>
          </p:nvPr>
        </p:nvGraphicFramePr>
        <p:xfrm>
          <a:off x="627529" y="394447"/>
          <a:ext cx="11080377" cy="6097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8832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25389" y="5109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01230661"/>
              </p:ext>
            </p:extLst>
          </p:nvPr>
        </p:nvGraphicFramePr>
        <p:xfrm>
          <a:off x="573741" y="510988"/>
          <a:ext cx="11071412" cy="587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675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8118" y="365125"/>
            <a:ext cx="5795682" cy="2252569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i="1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70093"/>
            <a:ext cx="10515600" cy="340686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</a:p>
          <a:p>
            <a:pPr marL="0" indent="0" algn="ctr">
              <a:buNone/>
            </a:pP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Североуральского 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</a:t>
            </a:r>
          </a:p>
          <a:p>
            <a:pPr marL="0" indent="0" algn="ctr">
              <a:buNone/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«Информационно-методический центр»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624480, г. Североуральск, Свердловской обл</a:t>
            </a: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</a:p>
          <a:p>
            <a:pPr marL="0" indent="0" algn="ctr">
              <a:buNone/>
            </a:pP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Ленина, 38А</a:t>
            </a:r>
          </a:p>
          <a:p>
            <a:pPr marL="0" indent="0" algn="ctr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8(34380) 2-85-10,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2-93-31</a:t>
            </a:r>
            <a:endParaRPr lang="ru-RU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imz38@bk.ru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59" y="365125"/>
            <a:ext cx="4706470" cy="22525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54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289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Управленческий цикл</a:t>
            </a:r>
            <a:endParaRPr lang="ru-RU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171" y="457201"/>
            <a:ext cx="6323347" cy="582705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120588"/>
            <a:ext cx="3932237" cy="417755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●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PT Astra Serif" panose="020A0603040505020204" pitchFamily="18" charset="-52"/>
                <a:cs typeface="Times New Roman" panose="02020603050405020304" pitchFamily="18" charset="0"/>
              </a:rPr>
              <a:t> проектирование, постановка целей, планирование путей достижения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PT Astra Serif" panose="020A0603040505020204" pitchFamily="18" charset="-52"/>
                <a:cs typeface="Times New Roman" panose="02020603050405020304" pitchFamily="18" charset="0"/>
              </a:rPr>
              <a:t>● организация и мотивация участников (педагоги, ученики, родители)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PT Astra Serif" panose="020A0603040505020204" pitchFamily="18" charset="-52"/>
                <a:cs typeface="Times New Roman" panose="02020603050405020304" pitchFamily="18" charset="0"/>
              </a:rPr>
              <a:t>● контроль (во избежание отклонений от целей) и мониторинг процесса и результатов (изменения)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PT Astra Serif" panose="020A0603040505020204" pitchFamily="18" charset="-52"/>
                <a:cs typeface="Times New Roman" panose="02020603050405020304" pitchFamily="18" charset="0"/>
              </a:rPr>
              <a:t>● сбор информации. анализ, обсуждение результатов</a:t>
            </a:r>
            <a:endParaRPr lang="ru-RU" sz="20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1372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21342"/>
            <a:ext cx="10515600" cy="13895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Управление качеством образования на основе анализа результатов оценочных процедур</a:t>
            </a:r>
            <a:br>
              <a:rPr lang="ru-RU" sz="3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3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(ВПР, НИКО, ОГЭ, ЕГЭ)</a:t>
            </a:r>
            <a:endParaRPr lang="ru-RU" sz="36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017059"/>
            <a:ext cx="10515600" cy="430305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Анализ результатов оценочных процедур как необходимое УСЛОВИЕ управления качеством образования</a:t>
            </a:r>
          </a:p>
          <a:p>
            <a:pPr marL="342900" indent="-342900" algn="just">
              <a:buFontTx/>
              <a:buChar char="-"/>
            </a:pPr>
            <a:r>
              <a:rPr lang="ru-RU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</a:t>
            </a:r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беспечение доступа всем педагогам к результатам оценочных процедур (по учебному предмету, по классу);</a:t>
            </a:r>
          </a:p>
          <a:p>
            <a:pPr marL="342900" indent="-342900" algn="just">
              <a:buFontTx/>
              <a:buChar char="-"/>
            </a:pPr>
            <a:r>
              <a:rPr lang="ru-RU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</a:t>
            </a:r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рганизация анализа результатов оценочных процедур педагогами (макет анализа, сроки, формы);</a:t>
            </a:r>
          </a:p>
          <a:p>
            <a:pPr marL="342900" indent="-342900" algn="just">
              <a:buFontTx/>
              <a:buChar char="-"/>
            </a:pPr>
            <a:r>
              <a:rPr lang="ru-RU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</a:t>
            </a:r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онтроль осуществления педагогами анализа оценочных процедур (соблюдение сроков, формы);</a:t>
            </a:r>
          </a:p>
          <a:p>
            <a:pPr marL="342900" indent="-342900" algn="just">
              <a:buFontTx/>
              <a:buChar char="-"/>
            </a:pPr>
            <a:r>
              <a:rPr lang="ru-RU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обсуждение результатов, планирование, меры и т.д. Контроль исполнения рекомендованных мер, анализ эффективности.</a:t>
            </a:r>
          </a:p>
          <a:p>
            <a:pPr marL="342900" indent="-342900" algn="just">
              <a:buFontTx/>
              <a:buChar char="-"/>
            </a:pPr>
            <a:endParaRPr lang="ru-RU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/>
            <a:endParaRPr lang="ru-RU" b="1" dirty="0" smtClean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/>
            <a:endParaRPr lang="ru-RU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3109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12376"/>
            <a:ext cx="10515600" cy="914399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Доступность для анализа результатов оценочных процедур по предмету (по школе, по классу, по индивидуальным достижениям обучающихся):</a:t>
            </a:r>
            <a:endParaRPr lang="ru-RU" sz="2400" b="1" i="1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801906"/>
            <a:ext cx="10515600" cy="3424518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Статистика по отметкам (% «2», «3», «4», «5» или баллы)</a:t>
            </a: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Индивидуальные результаты обучающихся (выполнение заданий)</a:t>
            </a: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Распределение первичных баллов (% от участников, объективность)</a:t>
            </a: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 заданий и достижение планируемых результатов</a:t>
            </a: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 заданий группами участников</a:t>
            </a: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Сравнение отметок оценочную процедуру с отметками по журналу</a:t>
            </a:r>
          </a:p>
          <a:p>
            <a:pPr marL="342900" indent="-342900">
              <a:buFontTx/>
              <a:buChar char="-"/>
            </a:pPr>
            <a:endParaRPr lang="ru-RU" sz="26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42900" indent="-342900">
              <a:buFontTx/>
              <a:buChar char="-"/>
            </a:pPr>
            <a:endParaRPr lang="ru-RU" sz="20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079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Результаты ЕГЭ по РУССКОМУ ЯЗЫКУ в муниципальных общеобразовательных организациях в 2024 году </a:t>
            </a:r>
            <a:r>
              <a:rPr lang="ru-RU" sz="2400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(результаты от 28.05.2024</a:t>
            </a:r>
            <a:r>
              <a:rPr lang="ru-RU" sz="24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)</a:t>
            </a:r>
            <a:endParaRPr lang="ru-RU" sz="2400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10954"/>
              </p:ext>
            </p:extLst>
          </p:nvPr>
        </p:nvGraphicFramePr>
        <p:xfrm>
          <a:off x="546848" y="1299881"/>
          <a:ext cx="11017624" cy="517857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597624"/>
                <a:gridCol w="697340"/>
                <a:gridCol w="753035"/>
                <a:gridCol w="796429"/>
                <a:gridCol w="598534"/>
                <a:gridCol w="566690"/>
                <a:gridCol w="804649"/>
                <a:gridCol w="805280"/>
                <a:gridCol w="805280"/>
                <a:gridCol w="709984"/>
                <a:gridCol w="709984"/>
                <a:gridCol w="709984"/>
                <a:gridCol w="709984"/>
                <a:gridCol w="752827"/>
              </a:tblGrid>
              <a:tr h="53062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</a:t>
                      </a:r>
                      <a:endParaRPr lang="ru-RU" sz="12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Количество участников</a:t>
                      </a:r>
                      <a:endParaRPr lang="ru-RU" sz="12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Средний первичный балл</a:t>
                      </a:r>
                      <a:endParaRPr lang="ru-RU" sz="12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Средний тестовый балл</a:t>
                      </a:r>
                      <a:endParaRPr lang="ru-RU" sz="12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Количество и доля выпускников, получивших за экзамен тестовый балл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2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от 0 до 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пб </a:t>
                      </a:r>
                      <a:r>
                        <a:rPr lang="ru-RU" sz="140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0-9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(ниже </a:t>
                      </a:r>
                      <a:r>
                        <a:rPr lang="en-US" sz="14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min</a:t>
                      </a: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)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от 24</a:t>
                      </a: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до 49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пб от 10 до 24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от 51 до 60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пб 25-31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от 61 до 78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пб 32-42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от 81 до 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пб 43-50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9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количество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доля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количество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доля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количество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доля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количество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доля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количество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доля</a:t>
                      </a:r>
                      <a:endParaRPr lang="ru-RU" sz="12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  <a:tr h="387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МАОУ СОШ № 1</a:t>
                      </a:r>
                      <a:endParaRPr lang="ru-RU" sz="13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34,88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66,8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4,0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32,0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40,0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24,0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  <a:tr h="3599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МАОУ СОШ № 8</a:t>
                      </a:r>
                      <a:endParaRPr lang="ru-RU" sz="13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33,61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64,68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9,68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19,35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54,84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16,13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  <a:tr h="3599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МАОУ СОШ № 9</a:t>
                      </a:r>
                      <a:endParaRPr lang="ru-RU" sz="13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33,76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65,44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23,53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11,76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38,24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26,47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  <a:tr h="338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МАОУ СОШ № 11</a:t>
                      </a:r>
                      <a:endParaRPr lang="ru-RU" sz="13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37,85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71,88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9,1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12,12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42,42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36,36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  <a:tr h="349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МАОУ «СОШ № 13»</a:t>
                      </a:r>
                      <a:endParaRPr lang="ru-RU" sz="13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31,5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60,67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16,67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16,67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66,66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  <a:tr h="401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МАОУ «СОШ № 14»</a:t>
                      </a:r>
                      <a:endParaRPr lang="ru-RU" sz="13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28,45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55,85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25,0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45,0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6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30,0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6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  <a:tr h="530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Североуральский ГО</a:t>
                      </a:r>
                      <a:endParaRPr lang="ru-RU" sz="13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155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33,92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65,27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14,19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21,29</a:t>
                      </a:r>
                      <a:endParaRPr lang="ru-RU" sz="18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68</a:t>
                      </a:r>
                      <a:endParaRPr lang="ru-RU" sz="1800" b="1" dirty="0">
                        <a:solidFill>
                          <a:srgbClr val="00B05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43,87</a:t>
                      </a:r>
                      <a:endParaRPr lang="ru-RU" sz="1800" b="1" dirty="0">
                        <a:solidFill>
                          <a:srgbClr val="00B05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800" b="1" dirty="0">
                        <a:solidFill>
                          <a:srgbClr val="7030A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20,65</a:t>
                      </a:r>
                      <a:endParaRPr lang="ru-RU" sz="1800" b="1" dirty="0">
                        <a:solidFill>
                          <a:srgbClr val="7030A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6356" marR="6635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3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20588" y="277906"/>
            <a:ext cx="123354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42729389"/>
              </p:ext>
            </p:extLst>
          </p:nvPr>
        </p:nvGraphicFramePr>
        <p:xfrm>
          <a:off x="1120588" y="277906"/>
          <a:ext cx="10399059" cy="621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14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06071" y="-198113"/>
            <a:ext cx="10425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31095450"/>
              </p:ext>
            </p:extLst>
          </p:nvPr>
        </p:nvGraphicFramePr>
        <p:xfrm>
          <a:off x="833718" y="457200"/>
          <a:ext cx="10470776" cy="57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5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81950087"/>
              </p:ext>
            </p:extLst>
          </p:nvPr>
        </p:nvGraphicFramePr>
        <p:xfrm>
          <a:off x="851647" y="376517"/>
          <a:ext cx="10927977" cy="608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8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619</TotalTime>
  <Words>1583</Words>
  <Application>Microsoft Office PowerPoint</Application>
  <PresentationFormat>Широкоэкранный</PresentationFormat>
  <Paragraphs>236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PT Astra Serif</vt:lpstr>
      <vt:lpstr>Times New Roman</vt:lpstr>
      <vt:lpstr>Тема Office</vt:lpstr>
      <vt:lpstr>Педагогические чтения</vt:lpstr>
      <vt:lpstr>Актуальные направления</vt:lpstr>
      <vt:lpstr>Управленческий цикл</vt:lpstr>
      <vt:lpstr>Управление качеством образования на основе анализа результатов оценочных процедур (ВПР, НИКО, ОГЭ, ЕГЭ)</vt:lpstr>
      <vt:lpstr>Доступность для анализа результатов оценочных процедур по предмету (по школе, по классу, по индивидуальным достижениям обучающихся):</vt:lpstr>
      <vt:lpstr>Результаты ЕГЭ по РУССКОМУ ЯЗЫКУ в муниципальных общеобразовательных организациях в 2024 году (результаты от 28.05.2024)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Сравнение выполнения некоторых заданий (средняя доля по всем ОО)</vt:lpstr>
      <vt:lpstr>Организация работы с результатами оценочных процедур</vt:lpstr>
      <vt:lpstr>Презентация PowerPoint</vt:lpstr>
      <vt:lpstr>Распределение первичных баллов ЕГЭ-2024, русский язык (все субъекты РФ и Свердловская область)</vt:lpstr>
      <vt:lpstr>Презентация PowerPoint</vt:lpstr>
      <vt:lpstr>Презентация PowerPoint</vt:lpstr>
      <vt:lpstr>Презентация PowerPoint</vt:lpstr>
      <vt:lpstr>Повышение качества управления информацией и оценочной деятельности учителя</vt:lpstr>
      <vt:lpstr>Кроме того: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Педагогические чтения</dc:title>
  <dc:creator>Администрация</dc:creator>
  <cp:lastModifiedBy>Администрация</cp:lastModifiedBy>
  <cp:revision>44</cp:revision>
  <dcterms:created xsi:type="dcterms:W3CDTF">2024-10-11T07:51:33Z</dcterms:created>
  <dcterms:modified xsi:type="dcterms:W3CDTF">2024-10-17T05:24:40Z</dcterms:modified>
</cp:coreProperties>
</file>