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4" r:id="rId5"/>
    <p:sldId id="259" r:id="rId6"/>
    <p:sldId id="262" r:id="rId7"/>
    <p:sldId id="266" r:id="rId8"/>
    <p:sldId id="268" r:id="rId9"/>
    <p:sldId id="270" r:id="rId10"/>
    <p:sldId id="272" r:id="rId11"/>
    <p:sldId id="273" r:id="rId12"/>
    <p:sldId id="275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9428-E2F4-4593-B749-721D93EE4F02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31A7-BDD7-496A-A7DB-0FD83A2B8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731A7-BDD7-496A-A7DB-0FD83A2B89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6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4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4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1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9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8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9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2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9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9C13-AFB3-4503-8714-6C0669F8E8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4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3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253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8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6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2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5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97F6-DADF-4779-99B6-27A21BA2A1C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56CE-A779-4272-9774-3970BCD3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u="sng" dirty="0">
                <a:solidFill>
                  <a:srgbClr val="7030A0"/>
                </a:solidFill>
              </a:rPr>
              <a:t>Тема:</a:t>
            </a:r>
            <a:endParaRPr lang="ru-RU" sz="6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 </a:t>
            </a:r>
            <a:r>
              <a:rPr lang="ru-RU" sz="5400" dirty="0">
                <a:solidFill>
                  <a:srgbClr val="7030A0"/>
                </a:solidFill>
              </a:rPr>
              <a:t>«</a:t>
            </a:r>
            <a:r>
              <a:rPr lang="ru-RU" sz="5400" b="1" dirty="0">
                <a:solidFill>
                  <a:srgbClr val="7030A0"/>
                </a:solidFill>
              </a:rPr>
              <a:t>Управленческое и методическое обеспечение образовательной деятельности по реализации ООП в соответствии с обновлённым ФГОС и ФООП»</a:t>
            </a:r>
          </a:p>
          <a:p>
            <a:pPr algn="ctr"/>
            <a:r>
              <a:rPr lang="ru-RU" sz="5400" b="1" dirty="0">
                <a:solidFill>
                  <a:srgbClr val="7030A0"/>
                </a:solidFill>
              </a:rPr>
              <a:t> </a:t>
            </a:r>
          </a:p>
          <a:p>
            <a:pPr algn="ctr"/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2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89" y="-50498"/>
            <a:ext cx="5087198" cy="3488033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958234" y="1403317"/>
            <a:ext cx="381737" cy="368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93" y="3437535"/>
            <a:ext cx="5087198" cy="3420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166" y="238879"/>
            <a:ext cx="5240454" cy="1937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291" y="2072831"/>
            <a:ext cx="5056204" cy="23728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6943291" y="4164904"/>
            <a:ext cx="5240454" cy="269309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9591457" y="2539193"/>
            <a:ext cx="2592288" cy="16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9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57400" y="190196"/>
            <a:ext cx="6007608" cy="730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ГАОУ ДПО СО «ИРО»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(ДПП ПК Единого федерального реестра ДППО):</a:t>
            </a:r>
          </a:p>
        </p:txBody>
      </p:sp>
      <p:cxnSp>
        <p:nvCxnSpPr>
          <p:cNvPr id="11" name="Прямая со стрелкой 10"/>
          <p:cNvCxnSpPr>
            <a:stCxn id="6" idx="2"/>
            <a:endCxn id="17" idx="0"/>
          </p:cNvCxnSpPr>
          <p:nvPr/>
        </p:nvCxnSpPr>
        <p:spPr>
          <a:xfrm>
            <a:off x="5061204" y="920308"/>
            <a:ext cx="0" cy="261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8765547" y="190196"/>
            <a:ext cx="2894337" cy="730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Лицензионное соглашение ИРО с Академией Минпросвещения России:</a:t>
            </a:r>
          </a:p>
        </p:txBody>
      </p:sp>
      <p:cxnSp>
        <p:nvCxnSpPr>
          <p:cNvPr id="15" name="Прямая со стрелкой 14"/>
          <p:cNvCxnSpPr>
            <a:stCxn id="14" idx="2"/>
          </p:cNvCxnSpPr>
          <p:nvPr/>
        </p:nvCxnSpPr>
        <p:spPr>
          <a:xfrm>
            <a:off x="10212716" y="920308"/>
            <a:ext cx="1" cy="26192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57400" y="1182231"/>
            <a:ext cx="600760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ДПП ПК «Мотивирующее образовательное пространство школы как основа достижения образовательных результатов в соответствии с обновленными ФГОС начального общего и основного общего образования»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385048" y="1184243"/>
            <a:ext cx="353319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ДПП ПК «Реализация требований обновленных ФГОС НОО, ФГОС ООО в работе учителя», </a:t>
            </a:r>
            <a:r>
              <a:rPr lang="ru-RU" sz="1400" dirty="0"/>
              <a:t>обучение с использованием ДОТ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85048" y="3519321"/>
            <a:ext cx="353319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ДПП ПК «Введение обновленных ФГОС общего образования: управленческий аспект», </a:t>
            </a:r>
            <a:r>
              <a:rPr lang="ru-RU" sz="1400" dirty="0"/>
              <a:t>обучение с использованием ДОТ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85048" y="2351782"/>
            <a:ext cx="353319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ДПП ПК «Реализация требований обновленных ФГОС ООО, ФГОС СОО в работе учителя», </a:t>
            </a:r>
            <a:r>
              <a:rPr lang="ru-RU" sz="1400" dirty="0"/>
              <a:t>обучение с использованием ДОТ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57400" y="2270411"/>
            <a:ext cx="6007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ДПП ПК «Актуальные направления методики обучения истории и обществознанию в условиях внедрения обновлённого ФГОС ООО»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57400" y="2989259"/>
            <a:ext cx="6007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ДПП ПК «Преподавание предметной области «ОДНКНР» в соответствии с обновлённым ФГОС ООО»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57400" y="3708107"/>
            <a:ext cx="6007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ДПП ПК «Методические основы формирования познавательных УУД на уроках географии в условиях внедрения обновлённого ФГОС ООО»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57400" y="4437149"/>
            <a:ext cx="600760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ДПП ПК «Методические аспекты преподавания естественнонаучных дисциплин в соответствии с обновленными ФГОС ООО, ФГОС СОО учебный предмет «биология», учебный предмет «химия», учебный предмет «физика»»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57400" y="5535523"/>
            <a:ext cx="6007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b="1" dirty="0"/>
              <a:t>ДПП ПК  «Актуальные вопросы изучения родных языков в условиях введения обновленных ФГОС» и др.</a:t>
            </a:r>
            <a:endParaRPr lang="ru-RU" sz="1200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0" y="2415254"/>
            <a:ext cx="1828800" cy="1736646"/>
          </a:xfrm>
          <a:prstGeom prst="roundRect">
            <a:avLst/>
          </a:prstGeom>
          <a:solidFill>
            <a:srgbClr val="685BB5"/>
          </a:solidFill>
          <a:ln>
            <a:solidFill>
              <a:srgbClr val="685B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73 ДПП ПК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ГАОУ ДПО СО «ИРО»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в Едином федеральном реестре ДППО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5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053388" y="3506286"/>
            <a:ext cx="9678424" cy="15856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Циклограммы мероприятий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ГАОУ ДПО СО «ИРО»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вопросам ФГОС и ФООП</a:t>
            </a:r>
          </a:p>
          <a:p>
            <a:pPr algn="ctr"/>
            <a:r>
              <a:rPr lang="en-US" sz="1400" b="1" dirty="0"/>
              <a:t>III-IV </a:t>
            </a:r>
            <a:r>
              <a:rPr lang="ru-RU" sz="1400" b="1" dirty="0"/>
              <a:t>квартал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5693" y="5354920"/>
            <a:ext cx="4610377" cy="798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Заседания методических объединений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предметным областям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34306" y="5354919"/>
            <a:ext cx="5139649" cy="798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Региональное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учебно-методическое объединение в системе общего образования Свердловской области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70918" y="1113813"/>
            <a:ext cx="5666322" cy="2261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ВАЖНО!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Дополнительные профессиональные программы повышения квалификации (ОЧНО)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21.09 - 23.09.2023 г. </a:t>
            </a:r>
            <a:r>
              <a:rPr lang="ru-RU" sz="1400" b="1" dirty="0">
                <a:solidFill>
                  <a:schemeClr val="tx1"/>
                </a:solidFill>
              </a:rPr>
              <a:t>«Методические подходы к изучению отдельных тем на основе анализа результатов ОГЭ по математике 2023 г.</a:t>
            </a:r>
            <a:r>
              <a:rPr lang="ru-RU" sz="1400" b="1" dirty="0"/>
              <a:t> (</a:t>
            </a:r>
            <a:r>
              <a:rPr lang="en-US" sz="1400" b="1" dirty="0"/>
              <a:t>24 </a:t>
            </a:r>
            <a:r>
              <a:rPr lang="ru-RU" sz="1400" b="1" dirty="0" smtClean="0"/>
              <a:t>час.)</a:t>
            </a:r>
            <a:endParaRPr lang="ru-RU" sz="1400" dirty="0"/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27.09 – 29.09.2023 г. </a:t>
            </a:r>
            <a:r>
              <a:rPr lang="ru-RU" sz="1400" b="1" dirty="0"/>
              <a:t>«Методика преподавания учебного курса «Вероятность и статистика» в 7-9 классах в условиях реализации обновленных ФГОС ООО»</a:t>
            </a:r>
            <a:r>
              <a:rPr lang="ru-RU" sz="1400" dirty="0"/>
              <a:t> </a:t>
            </a:r>
            <a:r>
              <a:rPr lang="ru-RU" sz="1400" b="1" dirty="0"/>
              <a:t>(</a:t>
            </a:r>
            <a:r>
              <a:rPr lang="en-US" sz="1400" b="1" dirty="0"/>
              <a:t>24 </a:t>
            </a:r>
            <a:r>
              <a:rPr lang="ru-RU" sz="1400" b="1" dirty="0" smtClean="0"/>
              <a:t>час.)</a:t>
            </a:r>
            <a:endParaRPr lang="ru-RU" sz="1400" dirty="0"/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3389" y="224589"/>
            <a:ext cx="9930063" cy="7316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Научно-методическое сопровождение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ГАОУ ДПО СО «ИРО» в </a:t>
            </a:r>
            <a:r>
              <a:rPr lang="en-US" sz="2800" b="1" dirty="0">
                <a:solidFill>
                  <a:schemeClr val="tx1"/>
                </a:solidFill>
              </a:rPr>
              <a:t>III-IV </a:t>
            </a:r>
            <a:r>
              <a:rPr lang="ru-RU" sz="2800" b="1" dirty="0">
                <a:solidFill>
                  <a:schemeClr val="tx1"/>
                </a:solidFill>
              </a:rPr>
              <a:t>квартале 2023 г.</a:t>
            </a:r>
          </a:p>
          <a:p>
            <a:pPr algn="ctr"/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53388" y="1368240"/>
            <a:ext cx="4126283" cy="17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«Вектор образования ИРО»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(каждая последняя пятница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месяца, в 14:00)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91" y="1659186"/>
            <a:ext cx="1155177" cy="1213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647" y="3620530"/>
            <a:ext cx="1326751" cy="1326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920" y="3620530"/>
            <a:ext cx="1326751" cy="13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9887"/>
              </p:ext>
            </p:extLst>
          </p:nvPr>
        </p:nvGraphicFramePr>
        <p:xfrm>
          <a:off x="5799788" y="722150"/>
          <a:ext cx="5813212" cy="30613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81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0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Региональная</a:t>
                      </a:r>
                      <a:r>
                        <a:rPr lang="ru-RU" sz="2800" baseline="0" dirty="0"/>
                        <a:t> сетевая методическая служба</a:t>
                      </a:r>
                    </a:p>
                    <a:p>
                      <a:pPr algn="ctr"/>
                      <a:r>
                        <a:rPr lang="ru-RU" sz="2800" baseline="0" dirty="0"/>
                        <a:t>«Педсовет66»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pedsovet66.irro.r</a:t>
                      </a:r>
                      <a:r>
                        <a:rPr lang="en-US" sz="1400" dirty="0"/>
                        <a:t>u</a:t>
                      </a:r>
                      <a:endParaRPr lang="ru-RU" sz="1400" dirty="0">
                        <a:solidFill>
                          <a:srgbClr val="5851A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878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/>
                        <a:t>Интернет-педсовет </a:t>
                      </a:r>
                    </a:p>
                    <a:p>
                      <a:pPr algn="ctr"/>
                      <a:r>
                        <a:rPr lang="ru-RU" sz="1400" u="none" dirty="0"/>
                        <a:t>«ФГОС – мера ответственности за результат»</a:t>
                      </a:r>
                      <a:endParaRPr lang="ru-RU" sz="1400" b="1" u="none" dirty="0">
                        <a:solidFill>
                          <a:srgbClr val="5851A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119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/>
                        <a:t>Интернет-собрание</a:t>
                      </a:r>
                    </a:p>
                    <a:p>
                      <a:pPr algn="ctr"/>
                      <a:r>
                        <a:rPr lang="ru-RU" sz="1400" u="none" dirty="0"/>
                        <a:t>«ФГОС глазами родителей»</a:t>
                      </a:r>
                      <a:endParaRPr lang="ru-RU" sz="1400" b="1" i="0" u="none" dirty="0">
                        <a:solidFill>
                          <a:srgbClr val="5851A3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186113" y="4142509"/>
            <a:ext cx="2520281" cy="5818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профессиональных сообществ на портале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11074" y="4319893"/>
            <a:ext cx="2501926" cy="3873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зарегистрированных пользователей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29371" y="3895629"/>
            <a:ext cx="1656184" cy="2809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5851A3"/>
                </a:solidFill>
              </a:rPr>
              <a:t>28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288655" y="3962882"/>
            <a:ext cx="1656184" cy="2809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5851A3"/>
                </a:solidFill>
              </a:rPr>
              <a:t>&gt; </a:t>
            </a:r>
            <a:r>
              <a:rPr lang="ru-RU" sz="1400" b="1" dirty="0">
                <a:solidFill>
                  <a:srgbClr val="5851A3"/>
                </a:solidFill>
              </a:rPr>
              <a:t>18 000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42098" y="4937199"/>
            <a:ext cx="5328592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ru-RU" sz="1400" b="1" dirty="0">
                <a:solidFill>
                  <a:srgbClr val="00B050"/>
                </a:solidFill>
              </a:rPr>
              <a:t>+7 (3435) 25-11-88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ntfiro@gmail.com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86113" y="4986168"/>
            <a:ext cx="5040561" cy="527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5851A3"/>
                </a:solidFill>
              </a:rPr>
              <a:t>Горячая линия по вопросам </a:t>
            </a:r>
          </a:p>
          <a:p>
            <a:pPr algn="ctr"/>
            <a:r>
              <a:rPr lang="ru-RU" sz="1400" b="1" dirty="0">
                <a:solidFill>
                  <a:srgbClr val="5851A3"/>
                </a:solidFill>
              </a:rPr>
              <a:t>введения обновлённых ФГОС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95783"/>
            <a:ext cx="5285197" cy="62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"/>
            <a:ext cx="1204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3389" y="224589"/>
            <a:ext cx="9865895" cy="8181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Готовность к введению обновленных ФГОС и ФОП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3389" y="1107893"/>
            <a:ext cx="318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Должно быть выполнено: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77091" y="1412069"/>
            <a:ext cx="11642193" cy="6041676"/>
            <a:chOff x="2114550" y="1417495"/>
            <a:chExt cx="9804734" cy="553848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50606" y="1417495"/>
              <a:ext cx="8768678" cy="81871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chemeClr val="tx1"/>
                  </a:solidFill>
                </a:rPr>
                <a:t>разработан и утвержден на уровне образовательной организации план график мероприятий по введению обновленных ФГОС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150606" y="2295937"/>
              <a:ext cx="8768678" cy="6464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rgbClr val="FF0000"/>
                  </a:solidFill>
                </a:rPr>
                <a:t>разработаны и утверждены рабочие программы по учебным предметам, программы внеурочной деятельности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150605" y="3130988"/>
              <a:ext cx="8768678" cy="109547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chemeClr val="tx1"/>
                  </a:solidFill>
                </a:rPr>
                <a:t>определены информационно-цифровые ресурсы, используемые в образовательном процессе и соответствующие требованиям обновленными ФГОС, обеспечена доступность использования информационно-методических ресурсов для участников образовательных отношений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50606" y="5121240"/>
              <a:ext cx="8768678" cy="4191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rgbClr val="FF0000"/>
                  </a:solidFill>
                </a:rPr>
                <a:t>определена модель реализации сетевых форм взаимодействия общеобразовательной организации с организациями дополнительного образования, учреждениями культуры и спорта в реализации основных образовательных программ, соответствующих требованиям обновленных ФГОС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150606" y="6057934"/>
              <a:ext cx="8768678" cy="8980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chemeClr val="tx1"/>
                  </a:solidFill>
                </a:rPr>
                <a:t>разработан план работы </a:t>
              </a:r>
              <a:r>
                <a:rPr lang="ru-RU" sz="2400" b="1" dirty="0" err="1">
                  <a:solidFill>
                    <a:schemeClr val="tx1"/>
                  </a:solidFill>
                </a:rPr>
                <a:t>внутришкольных</a:t>
              </a:r>
              <a:r>
                <a:rPr lang="ru-RU" sz="2400" b="1" dirty="0">
                  <a:solidFill>
                    <a:schemeClr val="tx1"/>
                  </a:solidFill>
                </a:rPr>
                <a:t> методических объединений, организована методическая помощь педагогическим работникам, сформированы методические группы по всем направлениям функциональной грамотности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643611" y="1665838"/>
              <a:ext cx="380247" cy="3244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643611" y="2424819"/>
              <a:ext cx="380247" cy="3244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580235" y="3308964"/>
              <a:ext cx="380247" cy="3244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643611" y="4421029"/>
              <a:ext cx="380247" cy="3244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644417" y="5806183"/>
              <a:ext cx="380247" cy="32449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Соединительная линия уступом 20"/>
            <p:cNvCxnSpPr>
              <a:endCxn id="11" idx="1"/>
            </p:cNvCxnSpPr>
            <p:nvPr/>
          </p:nvCxnSpPr>
          <p:spPr>
            <a:xfrm rot="16200000" flipH="1">
              <a:off x="2296165" y="1480639"/>
              <a:ext cx="350860" cy="344031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114550" y="1477224"/>
              <a:ext cx="297815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ная линия уступом 31"/>
            <p:cNvCxnSpPr/>
            <p:nvPr/>
          </p:nvCxnSpPr>
          <p:spPr>
            <a:xfrm rot="16200000" flipH="1">
              <a:off x="2092104" y="2014924"/>
              <a:ext cx="758982" cy="344032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/>
            <p:nvPr/>
          </p:nvCxnSpPr>
          <p:spPr>
            <a:xfrm rot="16200000" flipH="1">
              <a:off x="2058032" y="2877641"/>
              <a:ext cx="706171" cy="344032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/>
            <p:cNvCxnSpPr/>
            <p:nvPr/>
          </p:nvCxnSpPr>
          <p:spPr>
            <a:xfrm rot="16200000" flipH="1">
              <a:off x="1912445" y="3859863"/>
              <a:ext cx="1095471" cy="344032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/>
            <p:nvPr/>
          </p:nvCxnSpPr>
          <p:spPr>
            <a:xfrm rot="16200000" flipH="1">
              <a:off x="1827260" y="5166508"/>
              <a:ext cx="1186004" cy="344032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699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3389" y="224589"/>
            <a:ext cx="9865895" cy="8181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Система мониторинга готовности педагогических работников </a:t>
            </a:r>
          </a:p>
          <a:p>
            <a:pPr algn="ctr"/>
            <a:r>
              <a:rPr lang="ru-RU" sz="2800" b="1" dirty="0"/>
              <a:t>к реализации обновлённых ФГОС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3389" y="1190589"/>
            <a:ext cx="725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У каждого педагогического работника должно быть: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4670" y="1860885"/>
            <a:ext cx="9494614" cy="72427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Пройдено повышение квалификации по вопросам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введения и реализации обновленных ФГОС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36618" y="1559921"/>
            <a:ext cx="59300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4" y="1954880"/>
            <a:ext cx="576105" cy="576105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2424670" y="2827204"/>
            <a:ext cx="9494614" cy="72427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Утверждены рабочие программы по учебным предметам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5" y="2929355"/>
            <a:ext cx="576105" cy="576105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424670" y="3872332"/>
            <a:ext cx="9494614" cy="72427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 календарно-тематическое планирование встроены задания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 формированию функциональной грамотност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39" y="4020504"/>
            <a:ext cx="576105" cy="576105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424670" y="4917460"/>
            <a:ext cx="9767330" cy="1843558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 педагогическую деятельность включены федеральные онлайн конструкторы, электронные конспекты уроков, соответствующие требованиям обновленных ФГОС, обеспечен доступ к банку приемов по решению в урочной и внеурочной деятельности задач воспитания);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38" y="5231887"/>
            <a:ext cx="576105" cy="5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3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6000">
                <a:srgbClr val="F8CCE0">
                  <a:alpha val="68000"/>
                </a:srgbClr>
              </a:gs>
              <a:gs pos="34000">
                <a:srgbClr val="ACA5D6">
                  <a:alpha val="87000"/>
                </a:srgbClr>
              </a:gs>
              <a:gs pos="97000">
                <a:srgbClr val="F5BE87">
                  <a:alpha val="76000"/>
                </a:srgbClr>
              </a:gs>
              <a:gs pos="0">
                <a:srgbClr val="52469A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23846" b="23847"/>
          <a:stretch/>
        </p:blipFill>
        <p:spPr>
          <a:xfrm>
            <a:off x="70522" y="-130784"/>
            <a:ext cx="9363456" cy="796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2252" y="2036349"/>
            <a:ext cx="9935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О локальных актах образовательной организации по вопросам реализации ФГОС </a:t>
            </a:r>
            <a:r>
              <a:rPr lang="ru-RU" sz="3600" b="1"/>
              <a:t>и ФООП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77361" y="5678087"/>
            <a:ext cx="604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Тренихина Светлана Юрьевна</a:t>
            </a:r>
            <a:endParaRPr lang="ru-RU" b="1" dirty="0"/>
          </a:p>
          <a:p>
            <a:pPr algn="r"/>
            <a:r>
              <a:rPr lang="ru-RU" b="1" i="1" dirty="0"/>
              <a:t>ректор ГАОУ ДПО СО «ИРО»</a:t>
            </a:r>
            <a:endParaRPr lang="ru-RU" b="1" dirty="0"/>
          </a:p>
          <a:p>
            <a:pPr algn="r"/>
            <a:r>
              <a:rPr lang="ru-RU" b="1" i="1" dirty="0"/>
              <a:t>канд. соц.</a:t>
            </a:r>
            <a:r>
              <a:rPr lang="ru-RU" b="1" dirty="0"/>
              <a:t> </a:t>
            </a:r>
            <a:r>
              <a:rPr lang="ru-RU" b="1" i="1" dirty="0"/>
              <a:t>на</a:t>
            </a:r>
            <a:r>
              <a:rPr lang="ru-RU" b="1" dirty="0"/>
              <a:t>ук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105BF0-C54C-3D13-CE19-E21D44CF7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20" y="267662"/>
            <a:ext cx="3312099" cy="18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5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3389" y="224589"/>
            <a:ext cx="9865895" cy="8181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Нормативная база образовательной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1158844"/>
            <a:ext cx="1146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Необходимо привести в соответствие с требованиями обновленных ФГОС и </a:t>
            </a:r>
            <a:r>
              <a:rPr lang="ru-RU" sz="2400" b="1" dirty="0" smtClean="0"/>
              <a:t>ФООП</a:t>
            </a:r>
            <a:r>
              <a:rPr lang="ru-RU" sz="2400" b="1" dirty="0"/>
              <a:t>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244272" y="1515105"/>
            <a:ext cx="9484128" cy="1624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220859" y="1922865"/>
            <a:ext cx="4698425" cy="11777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7818" y="2050095"/>
            <a:ext cx="6165273" cy="1201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C2D2E"/>
                </a:solidFill>
                <a:latin typeface="Arial" panose="020B0604020202020204" pitchFamily="34" charset="0"/>
              </a:rPr>
              <a:t>НОО, ООО, СОО</a:t>
            </a:r>
            <a:endParaRPr lang="ru-RU" sz="2400" dirty="0">
              <a:solidFill>
                <a:srgbClr val="2C2D2E"/>
              </a:solidFill>
              <a:latin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53389" y="5381855"/>
            <a:ext cx="4722005" cy="1114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42841" y="3651358"/>
            <a:ext cx="4709495" cy="782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81653" y="3569203"/>
            <a:ext cx="4742968" cy="12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41082" y="4873638"/>
            <a:ext cx="4611254" cy="1114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Proxima Nova Rg Inner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roxima Nova Rg Inner"/>
              </a:rPr>
              <a:t>Положение о внеурочной деятельности</a:t>
            </a: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5669" y="5314612"/>
            <a:ext cx="4896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Положение </a:t>
            </a:r>
            <a:r>
              <a:rPr lang="ru-RU" sz="2800" b="1" dirty="0"/>
              <a:t>о </a:t>
            </a:r>
            <a:r>
              <a:rPr lang="ru-RU" sz="2800" b="1" dirty="0" smtClean="0"/>
              <a:t>рабочих  программах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61045" y="3857972"/>
            <a:ext cx="245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Положение о ВСОКО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4271" y="3857972"/>
            <a:ext cx="44177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Положение</a:t>
            </a:r>
            <a:r>
              <a:rPr lang="ru-RU" sz="2800" b="1" dirty="0" smtClean="0"/>
              <a:t> </a:t>
            </a:r>
            <a:r>
              <a:rPr lang="ru-RU" sz="2800" b="1" dirty="0"/>
              <a:t>о проектной деятельности</a:t>
            </a:r>
          </a:p>
          <a:p>
            <a:pPr algn="ctr"/>
            <a:endParaRPr lang="ru-RU" sz="1200" dirty="0">
              <a:solidFill>
                <a:srgbClr val="2C2D2E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1294" y="2050095"/>
            <a:ext cx="462799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Proxima Nova Rg Inner"/>
              </a:rPr>
              <a:t>Положение о формах, периодичности, порядке текущего контроля успеваемости и промежуточной аттестации обучающихся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819" y="2050095"/>
            <a:ext cx="6289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C2D2E"/>
                </a:solidFill>
                <a:latin typeface="Arial" panose="020B0604020202020204" pitchFamily="34" charset="0"/>
              </a:rPr>
              <a:t>Основная образовательная программа </a:t>
            </a:r>
            <a:endParaRPr lang="ru-RU" sz="2400" b="1" dirty="0">
              <a:solidFill>
                <a:srgbClr val="2C2D2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8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3389" y="224589"/>
            <a:ext cx="9865895" cy="8181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График оценочных процедур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3389" y="1140736"/>
            <a:ext cx="564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Образовательной организации рекомендуется: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36618" y="1510068"/>
            <a:ext cx="539586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720437" y="1729208"/>
            <a:ext cx="6167502" cy="34783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Проводить оценочные процедуры по каждому учебному предмету в одной параллели классов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не чаще 1 раза в 2,5 недели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При этом объем учебного времени, затрачиваемого на проведение оценочных процедур, </a:t>
            </a:r>
            <a:r>
              <a:rPr lang="ru-RU" sz="2000" b="1" dirty="0">
                <a:solidFill>
                  <a:schemeClr val="tx1"/>
                </a:solidFill>
              </a:rPr>
              <a:t>не должен превышать 10% от всего объема учебного времени, отводимого на изучение данного учебного предмета в данной параллели в текущем учебном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1168" y="1464806"/>
            <a:ext cx="5220832" cy="3697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Соблюдать требования </a:t>
            </a:r>
            <a:r>
              <a:rPr lang="ru-RU" sz="2400" dirty="0" err="1">
                <a:solidFill>
                  <a:schemeClr val="tx1"/>
                </a:solidFill>
              </a:rPr>
              <a:t>СаНПиНов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не проводить оценочные процедуры на первом и последнем уроках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за исключением учебных предметов, по которым проводится не более 1 урока в неделю</a:t>
            </a:r>
            <a:r>
              <a:rPr lang="ru-RU" sz="2400" dirty="0">
                <a:solidFill>
                  <a:schemeClr val="tx1"/>
                </a:solidFill>
              </a:rPr>
              <a:t>, причем этот урок является первым или последним в расписании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674" y="5629664"/>
            <a:ext cx="11697610" cy="1117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Не проводить</a:t>
            </a:r>
            <a:r>
              <a:rPr lang="ru-RU" sz="2800" dirty="0">
                <a:solidFill>
                  <a:schemeClr val="tx1"/>
                </a:solidFill>
              </a:rPr>
              <a:t> для обучающихся одного класса </a:t>
            </a:r>
            <a:r>
              <a:rPr lang="ru-RU" sz="2800" b="1" dirty="0">
                <a:solidFill>
                  <a:schemeClr val="tx1"/>
                </a:solidFill>
              </a:rPr>
              <a:t>более одной оценочной процедуры в день</a:t>
            </a:r>
          </a:p>
        </p:txBody>
      </p:sp>
    </p:spTree>
    <p:extLst>
      <p:ext uri="{BB962C8B-B14F-4D97-AF65-F5344CB8AC3E}">
        <p14:creationId xmlns:p14="http://schemas.microsoft.com/office/powerpoint/2010/main" val="152634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366870" y="1144298"/>
            <a:ext cx="4408957" cy="9222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Библиотека цифрового образовательного контента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6869" y="2288989"/>
            <a:ext cx="44089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Особенности Библиотеки: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/>
              <a:t>содержание соответствует  Федеральным государственным стандартам и требованиям, предъявляемым к информационной безопасности детей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/>
              <a:t>создана по всем разделам универсального тематического классификатора, охватывающего темы школьной программы по всем предметам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/>
              <a:t>общедоступная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/>
              <a:t>бесплатная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54" y="4805411"/>
            <a:ext cx="3133772" cy="1858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" y="1117466"/>
            <a:ext cx="7089779" cy="46607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57599" y="6197186"/>
            <a:ext cx="1964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https://edsoo.ru/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34" y="5581704"/>
            <a:ext cx="1066892" cy="10821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6256" y="98352"/>
            <a:ext cx="11757912" cy="600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Информационные ресурсы в помощь учителю</a:t>
            </a:r>
          </a:p>
        </p:txBody>
      </p:sp>
    </p:spTree>
    <p:extLst>
      <p:ext uri="{BB962C8B-B14F-4D97-AF65-F5344CB8AC3E}">
        <p14:creationId xmlns:p14="http://schemas.microsoft.com/office/powerpoint/2010/main" val="40371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9" y="0"/>
            <a:ext cx="5641731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7546" y="215797"/>
            <a:ext cx="6719727" cy="8181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ФГИС «МОЯ ШКОЛА»</a:t>
            </a:r>
          </a:p>
          <a:p>
            <a:pPr algn="ctr"/>
            <a:r>
              <a:rPr lang="ru-RU" sz="3200" b="1" dirty="0"/>
              <a:t>Основные возможности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6" y="5145505"/>
            <a:ext cx="1389976" cy="141571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68942" y="1249742"/>
            <a:ext cx="4722005" cy="125282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Облачное хранилище документов, инструменты для создания и редактирования документов популярных форматов (</a:t>
            </a:r>
            <a:r>
              <a:rPr lang="en-US" sz="1400" dirty="0">
                <a:solidFill>
                  <a:schemeClr val="tx1"/>
                </a:solidFill>
              </a:rPr>
              <a:t>doc, </a:t>
            </a:r>
            <a:r>
              <a:rPr lang="en-US" sz="1400" dirty="0" err="1">
                <a:solidFill>
                  <a:schemeClr val="tx1"/>
                </a:solidFill>
              </a:rPr>
              <a:t>xls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ppt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т.д.), совместной работы в режиме онлайн в отечественном офисном программном обеспечении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6674" y="4057424"/>
            <a:ext cx="4722005" cy="6552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Тестирующая подсистема оценки знаний учащихся и отработки учащимися изучаемого материала на тренажерах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8942" y="3322185"/>
            <a:ext cx="4722005" cy="6552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Расписание уроков, домашние задания, оценки, журнал и т.п.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68942" y="2586946"/>
            <a:ext cx="4722005" cy="6552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Проверенный образовательный и воспитательный контент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6673" y="4802455"/>
            <a:ext cx="4722005" cy="6552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Специальное приложение для работы через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SmartTV</a:t>
            </a:r>
            <a:r>
              <a:rPr lang="ru-RU" sz="14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6672" y="5547486"/>
            <a:ext cx="4722005" cy="6552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Видео-конференц-связь на базе «</a:t>
            </a:r>
            <a:r>
              <a:rPr lang="ru-RU" sz="1400" dirty="0" err="1">
                <a:solidFill>
                  <a:schemeClr val="tx1"/>
                </a:solidFill>
              </a:rPr>
              <a:t>Сферума</a:t>
            </a:r>
            <a:r>
              <a:rPr lang="ru-RU" sz="1400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9036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836</Words>
  <Application>Microsoft Office PowerPoint</Application>
  <PresentationFormat>Широкоэкранный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Proxima Nova Rg Inner</vt:lpstr>
      <vt:lpstr>Wingdings</vt:lpstr>
      <vt:lpstr>Тема Office</vt:lpstr>
      <vt:lpstr>Тема: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</dc:creator>
  <cp:lastModifiedBy>Zavuch</cp:lastModifiedBy>
  <cp:revision>9</cp:revision>
  <dcterms:created xsi:type="dcterms:W3CDTF">2023-09-25T11:40:10Z</dcterms:created>
  <dcterms:modified xsi:type="dcterms:W3CDTF">2023-09-26T06:59:16Z</dcterms:modified>
</cp:coreProperties>
</file>